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omments/comment1.xml" ContentType="application/vnd.openxmlformats-officedocument.presentationml.comment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62" r:id="rId4"/>
    <p:sldId id="258" r:id="rId5"/>
    <p:sldId id="261" r:id="rId6"/>
    <p:sldId id="270" r:id="rId7"/>
    <p:sldId id="341" r:id="rId8"/>
    <p:sldId id="342" r:id="rId9"/>
    <p:sldId id="343" r:id="rId10"/>
    <p:sldId id="344" r:id="rId11"/>
    <p:sldId id="299" r:id="rId12"/>
    <p:sldId id="263" r:id="rId13"/>
    <p:sldId id="264" r:id="rId14"/>
    <p:sldId id="265" r:id="rId15"/>
    <p:sldId id="266" r:id="rId16"/>
    <p:sldId id="277" r:id="rId17"/>
    <p:sldId id="267" r:id="rId18"/>
    <p:sldId id="269" r:id="rId19"/>
    <p:sldId id="271" r:id="rId20"/>
    <p:sldId id="268" r:id="rId21"/>
    <p:sldId id="300" r:id="rId22"/>
    <p:sldId id="289" r:id="rId23"/>
    <p:sldId id="286" r:id="rId24"/>
    <p:sldId id="279" r:id="rId25"/>
    <p:sldId id="283" r:id="rId26"/>
    <p:sldId id="284" r:id="rId27"/>
    <p:sldId id="285" r:id="rId28"/>
    <p:sldId id="275" r:id="rId29"/>
    <p:sldId id="288" r:id="rId30"/>
    <p:sldId id="295" r:id="rId31"/>
    <p:sldId id="298" r:id="rId32"/>
    <p:sldId id="301" r:id="rId33"/>
    <p:sldId id="297" r:id="rId34"/>
    <p:sldId id="287" r:id="rId35"/>
    <p:sldId id="303" r:id="rId36"/>
    <p:sldId id="302" r:id="rId37"/>
    <p:sldId id="307" r:id="rId38"/>
    <p:sldId id="306" r:id="rId39"/>
    <p:sldId id="304" r:id="rId40"/>
    <p:sldId id="308" r:id="rId41"/>
    <p:sldId id="310" r:id="rId42"/>
    <p:sldId id="294" r:id="rId43"/>
    <p:sldId id="311" r:id="rId44"/>
    <p:sldId id="315" r:id="rId45"/>
    <p:sldId id="309" r:id="rId46"/>
    <p:sldId id="313" r:id="rId47"/>
    <p:sldId id="336" r:id="rId48"/>
    <p:sldId id="321" r:id="rId49"/>
    <p:sldId id="323" r:id="rId50"/>
    <p:sldId id="324" r:id="rId51"/>
    <p:sldId id="325" r:id="rId52"/>
    <p:sldId id="326" r:id="rId53"/>
    <p:sldId id="329" r:id="rId54"/>
    <p:sldId id="332" r:id="rId55"/>
    <p:sldId id="333" r:id="rId56"/>
    <p:sldId id="334" r:id="rId57"/>
    <p:sldId id="322" r:id="rId58"/>
    <p:sldId id="337" r:id="rId59"/>
    <p:sldId id="278" r:id="rId60"/>
    <p:sldId id="340" r:id="rId61"/>
    <p:sldId id="338" r:id="rId62"/>
    <p:sldId id="314" r:id="rId63"/>
    <p:sldId id="318" r:id="rId64"/>
    <p:sldId id="319" r:id="rId65"/>
    <p:sldId id="327" r:id="rId66"/>
    <p:sldId id="33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arth, Colleen (ABC)" initials="HC(" lastIdx="6" clrIdx="0">
    <p:extLst>
      <p:ext uri="{19B8F6BF-5375-455C-9EA6-DF929625EA0E}">
        <p15:presenceInfo xmlns:p15="http://schemas.microsoft.com/office/powerpoint/2012/main" userId="S-1-5-21-3102109963-2641124013-111641105-925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560"/>
    <a:srgbClr val="EF3E42"/>
    <a:srgbClr val="00546A"/>
    <a:srgbClr val="0079C1"/>
    <a:srgbClr val="FDBB2F"/>
    <a:srgbClr val="F47321"/>
    <a:srgbClr val="E75F0B"/>
    <a:srgbClr val="B2BB1C"/>
    <a:srgbClr val="A0A7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33" autoAdjust="0"/>
    <p:restoredTop sz="63649" autoAdjust="0"/>
  </p:normalViewPr>
  <p:slideViewPr>
    <p:cSldViewPr snapToGrid="0">
      <p:cViewPr varScale="1">
        <p:scale>
          <a:sx n="54" d="100"/>
          <a:sy n="54" d="100"/>
        </p:scale>
        <p:origin x="1459" y="67"/>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15T13:26:00.597" idx="6">
    <p:pos x="6257" y="1129"/>
    <p:text>Needs to be fixed to protective factors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275CE-821B-4218-ADEB-C29369A3B41D}"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1DA4E-4F3B-4E7B-885A-993792EFDDA8}" type="slidenum">
              <a:rPr lang="en-US" smtClean="0"/>
              <a:t>‹#›</a:t>
            </a:fld>
            <a:endParaRPr lang="en-US"/>
          </a:p>
        </p:txBody>
      </p:sp>
    </p:spTree>
    <p:extLst>
      <p:ext uri="{BB962C8B-B14F-4D97-AF65-F5344CB8AC3E}">
        <p14:creationId xmlns:p14="http://schemas.microsoft.com/office/powerpoint/2010/main" val="2029206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Educators – the</a:t>
            </a:r>
            <a:r>
              <a:rPr lang="en-US" baseline="0" dirty="0"/>
              <a:t> following training for middle school students addresses the following health and physical education SOLs: 6.1(h, </a:t>
            </a:r>
            <a:r>
              <a:rPr lang="en-US" baseline="0" dirty="0" err="1"/>
              <a:t>i</a:t>
            </a:r>
            <a:r>
              <a:rPr lang="en-US" baseline="0" dirty="0"/>
              <a:t>, j, k, l), 6.2(h, </a:t>
            </a:r>
            <a:r>
              <a:rPr lang="en-US" baseline="0" dirty="0" err="1"/>
              <a:t>i</a:t>
            </a:r>
            <a:r>
              <a:rPr lang="en-US" baseline="0" dirty="0"/>
              <a:t>, j, k, l), 6.3(h, </a:t>
            </a:r>
            <a:r>
              <a:rPr lang="en-US" baseline="0" dirty="0" err="1"/>
              <a:t>i</a:t>
            </a:r>
            <a:r>
              <a:rPr lang="en-US" baseline="0" dirty="0"/>
              <a:t>, j, k, l), 7.1(k, l, m), 7.2(k, l, m), 7.3(k, l, m), 8.1(</a:t>
            </a:r>
            <a:r>
              <a:rPr lang="en-US" baseline="0" dirty="0" err="1"/>
              <a:t>i</a:t>
            </a:r>
            <a:r>
              <a:rPr lang="en-US" baseline="0" dirty="0"/>
              <a:t>), 8.2(h), and 8.1(</a:t>
            </a:r>
            <a:r>
              <a:rPr lang="en-US" baseline="0" dirty="0" err="1"/>
              <a:t>i</a:t>
            </a:r>
            <a:r>
              <a:rPr lang="en-US" baseline="0" dirty="0"/>
              <a:t>, j), 8.2(</a:t>
            </a:r>
            <a:r>
              <a:rPr lang="en-US" baseline="0" dirty="0" err="1"/>
              <a:t>i</a:t>
            </a:r>
            <a:r>
              <a:rPr lang="en-US" baseline="0" dirty="0"/>
              <a:t>, j) and 8.3 (</a:t>
            </a:r>
            <a:r>
              <a:rPr lang="en-US" baseline="0" dirty="0" err="1"/>
              <a:t>i</a:t>
            </a:r>
            <a:r>
              <a:rPr lang="en-US" baseline="0"/>
              <a:t>, j)</a:t>
            </a:r>
            <a:endParaRPr lang="en-US" baseline="0" dirty="0"/>
          </a:p>
          <a:p>
            <a:endParaRPr lang="en-US" baseline="0" dirty="0"/>
          </a:p>
          <a:p>
            <a:r>
              <a:rPr lang="en-US" baseline="0" dirty="0"/>
              <a:t>This training can be used in conjunction with the Virginia ABC Learn Alcohol Basics for Middle School Students guide as well as the Substance Use Jeopardy game. </a:t>
            </a:r>
          </a:p>
          <a:p>
            <a:endParaRPr lang="en-US" baseline="0" dirty="0"/>
          </a:p>
        </p:txBody>
      </p:sp>
      <p:sp>
        <p:nvSpPr>
          <p:cNvPr id="4" name="Slide Number Placeholder 3"/>
          <p:cNvSpPr>
            <a:spLocks noGrp="1"/>
          </p:cNvSpPr>
          <p:nvPr>
            <p:ph type="sldNum" sz="quarter" idx="10"/>
          </p:nvPr>
        </p:nvSpPr>
        <p:spPr/>
        <p:txBody>
          <a:bodyPr/>
          <a:lstStyle/>
          <a:p>
            <a:fld id="{3A01DA4E-4F3B-4E7B-885A-993792EFDDA8}" type="slidenum">
              <a:rPr lang="en-US" smtClean="0"/>
              <a:t>1</a:t>
            </a:fld>
            <a:endParaRPr lang="en-US"/>
          </a:p>
        </p:txBody>
      </p:sp>
    </p:spTree>
    <p:extLst>
      <p:ext uri="{BB962C8B-B14F-4D97-AF65-F5344CB8AC3E}">
        <p14:creationId xmlns:p14="http://schemas.microsoft.com/office/powerpoint/2010/main" val="4269623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dirty="0"/>
              <a:t>Binge</a:t>
            </a:r>
            <a:r>
              <a:rPr lang="en-US" sz="1200" baseline="0" dirty="0"/>
              <a:t> </a:t>
            </a:r>
            <a:r>
              <a:rPr lang="en-US" sz="1200" dirty="0"/>
              <a:t>drinking is associated</a:t>
            </a:r>
            <a:r>
              <a:rPr lang="en-US" sz="1200" baseline="0" dirty="0"/>
              <a:t> with many health problems, including: </a:t>
            </a:r>
            <a:endParaRPr lang="en-US" sz="1200" dirty="0"/>
          </a:p>
          <a:p>
            <a:pPr marL="171450" indent="-171450">
              <a:buFont typeface="Arial" panose="020B0604020202020204" pitchFamily="34" charset="0"/>
              <a:buChar char="•"/>
            </a:pPr>
            <a:r>
              <a:rPr lang="en-US" dirty="0"/>
              <a:t>Unintentional injuries such as car crashes, falls, burns,</a:t>
            </a:r>
            <a:r>
              <a:rPr lang="en-US" baseline="0" dirty="0"/>
              <a:t> and alcohol poisoning.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Violence including homicide, suicide, intimate partner violence, and sexual assault. </a:t>
            </a:r>
          </a:p>
          <a:p>
            <a:pPr marL="171450" indent="-171450">
              <a:buFont typeface="Arial" panose="020B0604020202020204" pitchFamily="34" charset="0"/>
              <a:buChar char="•"/>
            </a:pPr>
            <a:r>
              <a:rPr lang="en-US" dirty="0"/>
              <a:t>Sexual</a:t>
            </a:r>
            <a:r>
              <a:rPr lang="en-US" baseline="0" dirty="0"/>
              <a:t>ly transmitted diseases, unintended pregnancy and poor pregnancy outcomes, including miscarriage and stillbirth.</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Chronic diseases such as high blood pressure, stroke, heart disease, and liver disease. For example, two or more standard drinks per day increases the risk for high blood pressure. Cancer of the mouth, throat, esophagus, liver, breast, and colon. Alcohol is a carcinogen and the risk of cancer increases with the number of drinks consumed.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Vandalism, property damage, and police involvement.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Memory and learning problems.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Alcohol dependence.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Next</a:t>
            </a:r>
            <a:r>
              <a:rPr lang="en-US" sz="1200" kern="1200" baseline="0" dirty="0">
                <a:solidFill>
                  <a:schemeClr val="tx1"/>
                </a:solidFill>
                <a:effectLst/>
                <a:latin typeface="+mn-lt"/>
                <a:ea typeface="+mn-ea"/>
                <a:cs typeface="+mn-cs"/>
              </a:rPr>
              <a:t> we will review different common types of alcohol.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10</a:t>
            </a:fld>
            <a:endParaRPr lang="en-US" dirty="0"/>
          </a:p>
        </p:txBody>
      </p:sp>
    </p:spTree>
    <p:extLst>
      <p:ext uri="{BB962C8B-B14F-4D97-AF65-F5344CB8AC3E}">
        <p14:creationId xmlns:p14="http://schemas.microsoft.com/office/powerpoint/2010/main" val="2285400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Centers for Disease Control and Prevention, people ages 12</a:t>
            </a:r>
            <a:r>
              <a:rPr lang="en-US" baseline="0" dirty="0"/>
              <a:t> through 20 drink 11% of all alcohol consumed in the United States. While youth drink less frequently than adults, when youth do drink they drink more. Youth often participate in binge drinking, which is defined as consuming multiple drinks in a specific amount of time. For example, binge drinking for males is consuming five or more alcoholic drinks in a two hour period and for females is four or more alcoholic drinks in a two hour period</a:t>
            </a:r>
          </a:p>
          <a:p>
            <a:endParaRPr lang="en-US" baseline="0" dirty="0"/>
          </a:p>
          <a:p>
            <a:r>
              <a:rPr lang="en-US" baseline="0" dirty="0"/>
              <a:t>From the Substance Abuse and Mental Health Services Administration, 1.3 million youth reported binge drinking on five or more days over the past month. In a few more slides we will review short and long-term effects of alcohol consumption to better understand how alcohol affects decision making and other areas of the brain and body.</a:t>
            </a:r>
          </a:p>
        </p:txBody>
      </p:sp>
      <p:sp>
        <p:nvSpPr>
          <p:cNvPr id="4" name="Slide Number Placeholder 3"/>
          <p:cNvSpPr>
            <a:spLocks noGrp="1"/>
          </p:cNvSpPr>
          <p:nvPr>
            <p:ph type="sldNum" sz="quarter" idx="10"/>
          </p:nvPr>
        </p:nvSpPr>
        <p:spPr/>
        <p:txBody>
          <a:bodyPr/>
          <a:lstStyle/>
          <a:p>
            <a:fld id="{3A01DA4E-4F3B-4E7B-885A-993792EFDDA8}" type="slidenum">
              <a:rPr lang="en-US" smtClean="0"/>
              <a:t>11</a:t>
            </a:fld>
            <a:endParaRPr lang="en-US"/>
          </a:p>
        </p:txBody>
      </p:sp>
    </p:spTree>
    <p:extLst>
      <p:ext uri="{BB962C8B-B14F-4D97-AF65-F5344CB8AC3E}">
        <p14:creationId xmlns:p14="http://schemas.microsoft.com/office/powerpoint/2010/main" val="2041093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There are many different types of alcohol. Beer, wine and liquor are the most common forms of alcohol.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(Reveal 1) Beer is brewed from grains from malted barley, wheat, maize and even rice. A standard-size drink of beer is 12 ounces.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(Reveal 2) Wine is formed from fermented fruit, most commonly grapes. A standard-size drink of wine is 5 ounces.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(Reveal 3) Liquor is formed through a distillation process which purifies the liquid and removes water resulting in a higher content of alcohol. A standard-size drink of liquor is 1.5 ounce.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Not all beers, wines or liquors have the same amount of alcohol in them.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To purchase alcohol, you must be 21 years of age or older. Beer or wine can be purchased in most grocery stores, supermarkets and gas stations while liquor can only be purchased in a Virginia ABC store.</a:t>
            </a:r>
          </a:p>
          <a:p>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12</a:t>
            </a:fld>
            <a:endParaRPr lang="en-US"/>
          </a:p>
        </p:txBody>
      </p:sp>
    </p:spTree>
    <p:extLst>
      <p:ext uri="{BB962C8B-B14F-4D97-AF65-F5344CB8AC3E}">
        <p14:creationId xmlns:p14="http://schemas.microsoft.com/office/powerpoint/2010/main" val="2839234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(Reveal 1) Mixed</a:t>
            </a:r>
            <a:r>
              <a:rPr lang="en-US" baseline="0" dirty="0"/>
              <a:t> drinks </a:t>
            </a:r>
            <a:r>
              <a:rPr lang="en-US" sz="1200" b="0" i="0" kern="1200" dirty="0">
                <a:solidFill>
                  <a:schemeClr val="tx1"/>
                </a:solidFill>
                <a:effectLst/>
                <a:latin typeface="+mn-lt"/>
                <a:ea typeface="+mn-ea"/>
                <a:cs typeface="+mn-cs"/>
              </a:rPr>
              <a:t>consist of liquor combined with fruit juice, soda and/or other ingredients. Mixed drinks are often served at</a:t>
            </a:r>
            <a:r>
              <a:rPr lang="en-US" sz="1200" b="0" i="0" kern="1200" baseline="0" dirty="0">
                <a:solidFill>
                  <a:schemeClr val="tx1"/>
                </a:solidFill>
                <a:effectLst/>
                <a:latin typeface="+mn-lt"/>
                <a:ea typeface="+mn-ea"/>
                <a:cs typeface="+mn-cs"/>
              </a:rPr>
              <a:t> bars and restaurants. There is not a set amount of alcohol within a mixed drink. For example, two mixed drinks could both have eight ounces of liquid, but one could have significantly more alcohol than the other. This can be dangerous for any person because while someone may be consuming one drink, they could be consuming two to three standard-sized alcoholic beverages.</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(Reveal 2)</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Cider is an alcoholic beverage made from the fermented juice of apples. It</a:t>
            </a:r>
            <a:r>
              <a:rPr lang="en-US" sz="1200" b="0" i="0" kern="1200" baseline="0" dirty="0">
                <a:solidFill>
                  <a:schemeClr val="tx1"/>
                </a:solidFill>
                <a:effectLst/>
                <a:latin typeface="+mn-lt"/>
                <a:ea typeface="+mn-ea"/>
                <a:cs typeface="+mn-cs"/>
              </a:rPr>
              <a:t> is important to know the difference in non-alcoholic and alcoholic ciders. Both can be purchased at grocery stores and can look similar in their packaging. </a:t>
            </a:r>
            <a:endParaRPr lang="en-US" dirty="0"/>
          </a:p>
          <a:p>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13</a:t>
            </a:fld>
            <a:endParaRPr lang="en-US"/>
          </a:p>
        </p:txBody>
      </p:sp>
    </p:spTree>
    <p:extLst>
      <p:ext uri="{BB962C8B-B14F-4D97-AF65-F5344CB8AC3E}">
        <p14:creationId xmlns:p14="http://schemas.microsoft.com/office/powerpoint/2010/main" val="263665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(Reveal 1)</a:t>
            </a:r>
            <a:r>
              <a:rPr lang="en-US" baseline="0" dirty="0"/>
              <a:t> </a:t>
            </a:r>
            <a:r>
              <a:rPr lang="en-US" dirty="0"/>
              <a:t>Malt beverages</a:t>
            </a:r>
            <a:r>
              <a:rPr lang="en-US" baseline="0" dirty="0"/>
              <a:t> is another category of alcohol. They can appear to be harmless and refreshing due to their light color and branding but can be just as dangerous as a mixed drink, beer or wine. Malt beverages include spiked seltzer water, or seltzer water with alcohol added.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(Reveal 2) Alcoholic energy drinks are extremely dangerous. The mixture of alcohol and caffeine can cause </a:t>
            </a:r>
            <a:r>
              <a:rPr lang="en-US" sz="1200" b="0" i="0" kern="1200" dirty="0">
                <a:solidFill>
                  <a:schemeClr val="tx1"/>
                </a:solidFill>
                <a:effectLst/>
                <a:latin typeface="+mn-lt"/>
                <a:ea typeface="+mn-ea"/>
                <a:cs typeface="+mn-cs"/>
              </a:rPr>
              <a:t>side effects, such as heart palpitations or racing, problems sleeping, feeling tense or agitated, anxiety and panic attacks.</a:t>
            </a:r>
            <a:endParaRPr lang="en-US" baseline="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probably have seen a few of these beverages that are advertised to look and sound appeal to youth; they have bright colors and flavorings that resemble different flavored candies. Both of these categories of drinks look very similar to regular seltzer waters and energy drinks, so it is important to pay attention and make sure you are drinking non-alcoholic beverages. The impact of consuming alcoholic beverages under the age of 21 can be severe to both your body and your brain.</a:t>
            </a:r>
          </a:p>
          <a:p>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14</a:t>
            </a:fld>
            <a:endParaRPr lang="en-US"/>
          </a:p>
        </p:txBody>
      </p:sp>
    </p:spTree>
    <p:extLst>
      <p:ext uri="{BB962C8B-B14F-4D97-AF65-F5344CB8AC3E}">
        <p14:creationId xmlns:p14="http://schemas.microsoft.com/office/powerpoint/2010/main" val="964179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(Reveal1) When alcohol is consumed it enters through the mouth and then (Reveal</a:t>
            </a:r>
            <a:r>
              <a:rPr lang="en-US" baseline="0" dirty="0"/>
              <a:t> 2) enters your stomach through the esophagus. (Reveal 3) Your small intestine and stomach lining then absorb alcohol into the bloodstream. When alcohol enters the bloodstream, your entire body then becomes impaired increasing risks of accidents, fights and injuries. (Reveal 4) Next, alcohol then travels through your bloodstream to other organs in your body including your brain and liver. The brain is severely impacted by alcohol because it alters the ability to make decisions, can give a false sense of self-confidence and impairs your learning and memory. Alcohol also delays reaction time and motor skills such as coordination and balance. You can get seriously hurt if you can’t control your body. (Reveal 5) When alcohol reaches your liver, your liver then metabolizes it, or breaks it down, then is processed by the kidneys and is eliminated from your body through urine.</a:t>
            </a:r>
          </a:p>
          <a:p>
            <a:endParaRPr lang="en-US" baseline="0" dirty="0"/>
          </a:p>
          <a:p>
            <a:r>
              <a:rPr lang="en-US" baseline="0" dirty="0"/>
              <a:t>The way your body reacts to alcohol depends on your biological sex, weight and rate of alcohol consumption. Your brain and body are still growing and won’t stop until you have reached your mid-twenties. For healthy development, our brain needs an alcohol and drug-free body. </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15</a:t>
            </a:fld>
            <a:endParaRPr lang="en-US"/>
          </a:p>
        </p:txBody>
      </p:sp>
    </p:spTree>
    <p:extLst>
      <p:ext uri="{BB962C8B-B14F-4D97-AF65-F5344CB8AC3E}">
        <p14:creationId xmlns:p14="http://schemas.microsoft.com/office/powerpoint/2010/main" val="307836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video</a:t>
            </a:r>
          </a:p>
        </p:txBody>
      </p:sp>
      <p:sp>
        <p:nvSpPr>
          <p:cNvPr id="4" name="Slide Number Placeholder 3"/>
          <p:cNvSpPr>
            <a:spLocks noGrp="1"/>
          </p:cNvSpPr>
          <p:nvPr>
            <p:ph type="sldNum" sz="quarter" idx="10"/>
          </p:nvPr>
        </p:nvSpPr>
        <p:spPr/>
        <p:txBody>
          <a:bodyPr/>
          <a:lstStyle/>
          <a:p>
            <a:fld id="{3A01DA4E-4F3B-4E7B-885A-993792EFDDA8}" type="slidenum">
              <a:rPr lang="en-US" smtClean="0"/>
              <a:t>16</a:t>
            </a:fld>
            <a:endParaRPr lang="en-US"/>
          </a:p>
        </p:txBody>
      </p:sp>
    </p:spTree>
    <p:extLst>
      <p:ext uri="{BB962C8B-B14F-4D97-AF65-F5344CB8AC3E}">
        <p14:creationId xmlns:p14="http://schemas.microsoft.com/office/powerpoint/2010/main" val="3993850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in the bloodstream., alcohol begins to physically</a:t>
            </a:r>
            <a:r>
              <a:rPr lang="en-US" baseline="0" dirty="0"/>
              <a:t> affect your body and actions. Short-term effects of alcohol use include:</a:t>
            </a:r>
          </a:p>
          <a:p>
            <a:pPr marL="171450" indent="-171450">
              <a:buFont typeface="Arial" panose="020B0604020202020204" pitchFamily="34" charset="0"/>
              <a:buChar char="•"/>
            </a:pPr>
            <a:r>
              <a:rPr lang="en-US" baseline="0" dirty="0"/>
              <a:t>(Reveal 1)Slower reaction times and reflexes – Alcohol is a depressant which means it slows everything down in your body including your brain sending messages to the rest of your body to act. This can lead to dangerous situations and can risk the safety of yourself and others.</a:t>
            </a:r>
          </a:p>
          <a:p>
            <a:pPr marL="171450" indent="-171450">
              <a:buFont typeface="Arial" panose="020B0604020202020204" pitchFamily="34" charset="0"/>
              <a:buChar char="•"/>
            </a:pPr>
            <a:r>
              <a:rPr lang="en-US" baseline="0" dirty="0"/>
              <a:t>(Reveal 2) Heavy sweating and dehydration – When alcohol is consumed, heart rate increases and blood vessels in skin widen or dilate. Dilated blood vessels cause the skin to feel warm and triggers the release of sweat. </a:t>
            </a:r>
          </a:p>
          <a:p>
            <a:pPr marL="171450" indent="-171450">
              <a:buFont typeface="Arial" panose="020B0604020202020204" pitchFamily="34" charset="0"/>
              <a:buChar char="•"/>
            </a:pPr>
            <a:r>
              <a:rPr lang="en-US" baseline="0" dirty="0"/>
              <a:t>(Reveal 3) Blurry vision – Blurry and double vision can be a result of excessive alcohol consumption due to weakened eye muscle coordination. </a:t>
            </a:r>
          </a:p>
          <a:p>
            <a:pPr marL="171450" indent="-171450">
              <a:buFont typeface="Arial" panose="020B0604020202020204" pitchFamily="34" charset="0"/>
              <a:buChar char="•"/>
            </a:pPr>
            <a:r>
              <a:rPr lang="en-US" baseline="0" dirty="0"/>
              <a:t>(Reveal 4) Nausea and vomiting – Alcohol is a toxin, so it easily can upset your stomach causing nausea and vomiting. Additionally, excessive alcohol consumption can lead to the body rejecting alcohol through vomiting.  </a:t>
            </a:r>
          </a:p>
          <a:p>
            <a:pPr marL="171450" indent="-171450">
              <a:buFont typeface="Arial" panose="020B0604020202020204" pitchFamily="34" charset="0"/>
              <a:buChar char="•"/>
            </a:pPr>
            <a:r>
              <a:rPr lang="en-US" baseline="0" dirty="0"/>
              <a:t>(Reveal 5) Lowered reasoning ability – Alcohol impacts how your brain sends messages to other parts of the brain and body. Under the influence of alcohol you are unable to make good decisions and your inhibitions are lowered meaning you may participate in negative behaviors like risk taking.</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17</a:t>
            </a:fld>
            <a:endParaRPr lang="en-US"/>
          </a:p>
        </p:txBody>
      </p:sp>
    </p:spTree>
    <p:extLst>
      <p:ext uri="{BB962C8B-B14F-4D97-AF65-F5344CB8AC3E}">
        <p14:creationId xmlns:p14="http://schemas.microsoft.com/office/powerpoint/2010/main" val="3635760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Binge drinking</a:t>
            </a:r>
            <a:r>
              <a:rPr lang="en-US" baseline="0" dirty="0"/>
              <a:t> and participating in drinking games</a:t>
            </a:r>
            <a:r>
              <a:rPr lang="en-US" dirty="0"/>
              <a:t> can increase the likelihood of a drinker to have alcohol poisoning. Alcohol poisoning occurs when an excessive amount of alcohol is consumed, resulting in a high BAC. A large volume of alcohol in the bloodstream causes the body and its major functioning organs like the brain to consequently shut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Signs of alcohol poisoning</a:t>
            </a:r>
            <a:r>
              <a:rPr lang="en-US" baseline="0" dirty="0"/>
              <a:t> include:</a:t>
            </a:r>
          </a:p>
          <a:p>
            <a:pPr marL="457200" indent="-457200">
              <a:lnSpc>
                <a:spcPct val="150000"/>
              </a:lnSpc>
              <a:buFont typeface="Arial" panose="020B0604020202020204" pitchFamily="34" charset="0"/>
              <a:buChar char="•"/>
            </a:pPr>
            <a:r>
              <a:rPr lang="en-US" sz="1200" dirty="0">
                <a:latin typeface="Kalinga" panose="020B0502040204020203" pitchFamily="34" charset="0"/>
                <a:cs typeface="Kalinga" panose="020B0502040204020203" pitchFamily="34" charset="0"/>
              </a:rPr>
              <a:t>Confusion</a:t>
            </a:r>
          </a:p>
          <a:p>
            <a:pPr marL="457200" indent="-457200">
              <a:lnSpc>
                <a:spcPct val="150000"/>
              </a:lnSpc>
              <a:buFont typeface="Arial" panose="020B0604020202020204" pitchFamily="34" charset="0"/>
              <a:buChar char="•"/>
            </a:pPr>
            <a:r>
              <a:rPr lang="en-US" sz="1200" dirty="0">
                <a:latin typeface="Kalinga" panose="020B0502040204020203" pitchFamily="34" charset="0"/>
                <a:cs typeface="Kalinga" panose="020B0502040204020203" pitchFamily="34" charset="0"/>
              </a:rPr>
              <a:t>Slow or no reflexes or response</a:t>
            </a:r>
          </a:p>
          <a:p>
            <a:pPr marL="457200" indent="-457200">
              <a:lnSpc>
                <a:spcPct val="150000"/>
              </a:lnSpc>
              <a:buFont typeface="Arial" panose="020B0604020202020204" pitchFamily="34" charset="0"/>
              <a:buChar char="•"/>
            </a:pPr>
            <a:r>
              <a:rPr lang="en-US" sz="1200" dirty="0">
                <a:latin typeface="Kalinga" panose="020B0502040204020203" pitchFamily="34" charset="0"/>
                <a:cs typeface="Kalinga" panose="020B0502040204020203" pitchFamily="34" charset="0"/>
              </a:rPr>
              <a:t>Difficulty or inability to remain conscious</a:t>
            </a:r>
          </a:p>
          <a:p>
            <a:pPr marL="457200" indent="-457200">
              <a:lnSpc>
                <a:spcPct val="150000"/>
              </a:lnSpc>
              <a:buFont typeface="Arial" panose="020B0604020202020204" pitchFamily="34" charset="0"/>
              <a:buChar char="•"/>
            </a:pPr>
            <a:r>
              <a:rPr lang="en-US" sz="1200" dirty="0">
                <a:latin typeface="Kalinga" panose="020B0502040204020203" pitchFamily="34" charset="0"/>
                <a:cs typeface="Kalinga" panose="020B0502040204020203" pitchFamily="34" charset="0"/>
              </a:rPr>
              <a:t>Vomiting</a:t>
            </a:r>
          </a:p>
          <a:p>
            <a:pPr marL="457200" indent="-457200">
              <a:lnSpc>
                <a:spcPct val="150000"/>
              </a:lnSpc>
              <a:buFont typeface="Arial" panose="020B0604020202020204" pitchFamily="34" charset="0"/>
              <a:buChar char="•"/>
            </a:pPr>
            <a:r>
              <a:rPr lang="en-US" sz="1200" dirty="0">
                <a:latin typeface="Kalinga" panose="020B0502040204020203" pitchFamily="34" charset="0"/>
                <a:cs typeface="Kalinga" panose="020B0502040204020203" pitchFamily="34" charset="0"/>
              </a:rPr>
              <a:t>Trouble breathing</a:t>
            </a:r>
          </a:p>
          <a:p>
            <a:pPr marL="457200" indent="-457200">
              <a:lnSpc>
                <a:spcPct val="150000"/>
              </a:lnSpc>
              <a:buFont typeface="Arial" panose="020B0604020202020204" pitchFamily="34" charset="0"/>
              <a:buChar char="•"/>
            </a:pPr>
            <a:r>
              <a:rPr lang="en-US" sz="1200" dirty="0">
                <a:latin typeface="Kalinga" panose="020B0502040204020203" pitchFamily="34" charset="0"/>
                <a:cs typeface="Kalinga" panose="020B0502040204020203" pitchFamily="34" charset="0"/>
              </a:rPr>
              <a:t>Clammy</a:t>
            </a:r>
            <a:r>
              <a:rPr lang="en-US" sz="1200" baseline="0" dirty="0">
                <a:latin typeface="Kalinga" panose="020B0502040204020203" pitchFamily="34" charset="0"/>
                <a:cs typeface="Kalinga" panose="020B0502040204020203" pitchFamily="34" charset="0"/>
              </a:rPr>
              <a:t> or </a:t>
            </a:r>
            <a:r>
              <a:rPr lang="en-US" sz="1200" dirty="0">
                <a:latin typeface="Kalinga" panose="020B0502040204020203" pitchFamily="34" charset="0"/>
                <a:cs typeface="Kalinga" panose="020B0502040204020203" pitchFamily="34" charset="0"/>
              </a:rPr>
              <a:t>pale skin</a:t>
            </a:r>
          </a:p>
          <a:p>
            <a:pPr marL="457200" indent="-457200">
              <a:lnSpc>
                <a:spcPct val="150000"/>
              </a:lnSpc>
              <a:buFont typeface="Arial" panose="020B0604020202020204" pitchFamily="34" charset="0"/>
              <a:buChar char="•"/>
            </a:pPr>
            <a:r>
              <a:rPr lang="en-US" sz="1200" dirty="0">
                <a:latin typeface="Kalinga" panose="020B0502040204020203" pitchFamily="34" charset="0"/>
                <a:cs typeface="Kalinga" panose="020B0502040204020203" pitchFamily="34" charset="0"/>
              </a:rPr>
              <a:t>Bluish lips</a:t>
            </a:r>
          </a:p>
          <a:p>
            <a:pPr marL="457200" indent="-457200">
              <a:lnSpc>
                <a:spcPct val="150000"/>
              </a:lnSpc>
              <a:buFont typeface="Arial" panose="020B0604020202020204" pitchFamily="34" charset="0"/>
              <a:buChar char="•"/>
            </a:pPr>
            <a:r>
              <a:rPr lang="en-US" sz="1200" dirty="0">
                <a:latin typeface="Kalinga" panose="020B0502040204020203" pitchFamily="34" charset="0"/>
                <a:cs typeface="Kalinga" panose="020B0502040204020203" pitchFamily="34" charset="0"/>
              </a:rPr>
              <a:t>Seizures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someone is showing any of the signs listed or if you believe</a:t>
            </a:r>
            <a:r>
              <a:rPr lang="en-US" baseline="0" dirty="0"/>
              <a:t> someone has alcohol poisoning, call 911 immediately. Alcohol poisoning is dangerous and can lead to death.</a:t>
            </a:r>
            <a:endParaRPr lang="en-US" dirty="0"/>
          </a:p>
          <a:p>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18</a:t>
            </a:fld>
            <a:endParaRPr lang="en-US"/>
          </a:p>
        </p:txBody>
      </p:sp>
    </p:spTree>
    <p:extLst>
      <p:ext uri="{BB962C8B-B14F-4D97-AF65-F5344CB8AC3E}">
        <p14:creationId xmlns:p14="http://schemas.microsoft.com/office/powerpoint/2010/main" val="412280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a:t>
            </a:r>
            <a:r>
              <a:rPr lang="en-US" baseline="0" dirty="0"/>
              <a:t> the following prompt: ‘What do you think are some of the long-term effects of alcohol use?” </a:t>
            </a:r>
          </a:p>
          <a:p>
            <a:r>
              <a:rPr lang="en-US" baseline="0" dirty="0"/>
              <a:t>Allow them to share answers before moving onto the next slide.</a:t>
            </a:r>
          </a:p>
        </p:txBody>
      </p:sp>
      <p:sp>
        <p:nvSpPr>
          <p:cNvPr id="4" name="Slide Number Placeholder 3"/>
          <p:cNvSpPr>
            <a:spLocks noGrp="1"/>
          </p:cNvSpPr>
          <p:nvPr>
            <p:ph type="sldNum" sz="quarter" idx="10"/>
          </p:nvPr>
        </p:nvSpPr>
        <p:spPr/>
        <p:txBody>
          <a:bodyPr/>
          <a:lstStyle/>
          <a:p>
            <a:fld id="{3A01DA4E-4F3B-4E7B-885A-993792EFDDA8}" type="slidenum">
              <a:rPr lang="en-US" smtClean="0"/>
              <a:t>19</a:t>
            </a:fld>
            <a:endParaRPr lang="en-US"/>
          </a:p>
        </p:txBody>
      </p:sp>
    </p:spTree>
    <p:extLst>
      <p:ext uri="{BB962C8B-B14F-4D97-AF65-F5344CB8AC3E}">
        <p14:creationId xmlns:p14="http://schemas.microsoft.com/office/powerpoint/2010/main" val="44766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learn about:</a:t>
            </a:r>
          </a:p>
          <a:p>
            <a:pPr marL="228600" indent="-228600">
              <a:buAutoNum type="arabicParenR"/>
            </a:pPr>
            <a:r>
              <a:rPr lang="en-US" dirty="0"/>
              <a:t>(Reveal</a:t>
            </a:r>
            <a:r>
              <a:rPr lang="en-US" baseline="0" dirty="0"/>
              <a:t> 1) The definition of a drug</a:t>
            </a:r>
          </a:p>
          <a:p>
            <a:pPr marL="228600" indent="-228600">
              <a:buAutoNum type="arabicParenR"/>
            </a:pPr>
            <a:r>
              <a:rPr lang="en-US" baseline="0" dirty="0"/>
              <a:t>(Reveal 2) Examples of alcohol, tobacco and nicotine products and other drugs</a:t>
            </a:r>
          </a:p>
          <a:p>
            <a:pPr marL="228600" indent="-228600">
              <a:buAutoNum type="arabicParenR"/>
            </a:pPr>
            <a:r>
              <a:rPr lang="en-US" baseline="0" dirty="0"/>
              <a:t>(Reveal 3) How drugs impact the body and brain</a:t>
            </a:r>
          </a:p>
          <a:p>
            <a:pPr marL="228600" indent="-228600">
              <a:buAutoNum type="arabicParenR"/>
            </a:pPr>
            <a:r>
              <a:rPr lang="en-US" baseline="0" dirty="0"/>
              <a:t>(Reveal 4) Short- and long-term effects of drugs</a:t>
            </a:r>
          </a:p>
          <a:p>
            <a:pPr marL="228600" indent="-228600">
              <a:buAutoNum type="arabicParenR"/>
            </a:pPr>
            <a:r>
              <a:rPr lang="en-US" baseline="0" dirty="0"/>
              <a:t>(Reveal 5) Substance use influences and how to refuse peer pressure</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2</a:t>
            </a:fld>
            <a:endParaRPr lang="en-US"/>
          </a:p>
        </p:txBody>
      </p:sp>
    </p:spTree>
    <p:extLst>
      <p:ext uri="{BB962C8B-B14F-4D97-AF65-F5344CB8AC3E}">
        <p14:creationId xmlns:p14="http://schemas.microsoft.com/office/powerpoint/2010/main" val="654232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lasting</a:t>
            </a:r>
            <a:r>
              <a:rPr lang="en-US" baseline="0" dirty="0"/>
              <a:t> effects of h</a:t>
            </a:r>
            <a:r>
              <a:rPr lang="en-US" dirty="0"/>
              <a:t>eavy and long-term alcohol consumption</a:t>
            </a:r>
            <a:r>
              <a:rPr lang="en-US" baseline="0" dirty="0"/>
              <a:t>. </a:t>
            </a:r>
          </a:p>
          <a:p>
            <a:pPr marL="171450" indent="-171450">
              <a:buFont typeface="Arial" panose="020B0604020202020204" pitchFamily="34" charset="0"/>
              <a:buChar char="•"/>
            </a:pPr>
            <a:r>
              <a:rPr lang="en-US" baseline="0" dirty="0"/>
              <a:t>(Reveal 1) Cirrhosis or permanent liver damage – Repeated and excessive alcohol use leads to cirrhosis of the liver. Over time, healthy liver tissue begins to scar causing the liver not to work as well as it did before. Because of this, the body can’t filter toxins out of blood as it should. </a:t>
            </a:r>
          </a:p>
          <a:p>
            <a:pPr marL="171450" indent="-171450">
              <a:buFont typeface="Arial" panose="020B0604020202020204" pitchFamily="34" charset="0"/>
              <a:buChar char="•"/>
            </a:pPr>
            <a:r>
              <a:rPr lang="en-US" baseline="0" dirty="0"/>
              <a:t>(Reveal 2) Nervous system damage – Chronic alcohol use can lead to damage of your nervous system that can cause permanent imbalance that leads to poor coordination and difficulties walking.</a:t>
            </a:r>
          </a:p>
          <a:p>
            <a:pPr marL="171450" indent="-171450">
              <a:buFont typeface="Arial" panose="020B0604020202020204" pitchFamily="34" charset="0"/>
              <a:buChar char="•"/>
            </a:pPr>
            <a:r>
              <a:rPr lang="en-US" baseline="0" dirty="0"/>
              <a:t>(Reveal 3) Muscles shrinking – Alcohol decreases the amount of blood flow to muscles like the heart. Weakening of heart muscles can lead to disorders such as cardiomyopathy where the heart beats slowly or sluggishly. Alcohol also delays the repair of lost or damaged muscle.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(Reveal 4)Hallucinations – or seeing, hearing, smelling, tasting or feeling something that doesn’t exist outside of your mind can be a result of alcohol abuse and are categorized as an alcohol-induced psychotic disorder. </a:t>
            </a:r>
          </a:p>
          <a:p>
            <a:pPr marL="171450" indent="-171450">
              <a:buFont typeface="Arial" panose="020B0604020202020204" pitchFamily="34" charset="0"/>
              <a:buChar char="•"/>
            </a:pPr>
            <a:r>
              <a:rPr lang="en-US" baseline="0" dirty="0"/>
              <a:t>(Reveal 5) Death – According to the World Health Organization, each year, alcohol is the cause of 5.3% of all human deaths. Roughly one in every 20 deaths throughout the world is a result of alcohol-related disease, injury, accident, murder or suicide. The major causes of alcohol-related death are alcohol poisoning, cancer, car accidents, heart failure, liver damage and violence.</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20</a:t>
            </a:fld>
            <a:endParaRPr lang="en-US"/>
          </a:p>
        </p:txBody>
      </p:sp>
    </p:spTree>
    <p:extLst>
      <p:ext uri="{BB962C8B-B14F-4D97-AF65-F5344CB8AC3E}">
        <p14:creationId xmlns:p14="http://schemas.microsoft.com/office/powerpoint/2010/main" val="950872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Centers for Disease Control and Prevention, teens who begin drinking before the age of 15 are five</a:t>
            </a:r>
            <a:r>
              <a:rPr lang="en-US" baseline="0" dirty="0"/>
              <a:t> times more likely to develop alcohol dependence or abuse later in life than those who begin drinking at or after the age of 21. </a:t>
            </a:r>
          </a:p>
        </p:txBody>
      </p:sp>
      <p:sp>
        <p:nvSpPr>
          <p:cNvPr id="4" name="Slide Number Placeholder 3"/>
          <p:cNvSpPr>
            <a:spLocks noGrp="1"/>
          </p:cNvSpPr>
          <p:nvPr>
            <p:ph type="sldNum" sz="quarter" idx="10"/>
          </p:nvPr>
        </p:nvSpPr>
        <p:spPr/>
        <p:txBody>
          <a:bodyPr/>
          <a:lstStyle/>
          <a:p>
            <a:fld id="{3A01DA4E-4F3B-4E7B-885A-993792EFDDA8}" type="slidenum">
              <a:rPr lang="en-US" smtClean="0"/>
              <a:t>21</a:t>
            </a:fld>
            <a:endParaRPr lang="en-US"/>
          </a:p>
        </p:txBody>
      </p:sp>
    </p:spTree>
    <p:extLst>
      <p:ext uri="{BB962C8B-B14F-4D97-AF65-F5344CB8AC3E}">
        <p14:creationId xmlns:p14="http://schemas.microsoft.com/office/powerpoint/2010/main" val="2020959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 is illegal for anyone under the age of 21 to purchase, possess or drink alcohol. Additionally, purchasing or providing alcohol to anyone under the age of 21 is illegal and also known as </a:t>
            </a:r>
            <a:r>
              <a:rPr lang="en-US" b="0" dirty="0">
                <a:solidFill>
                  <a:srgbClr val="FF0000"/>
                </a:solidFill>
              </a:rPr>
              <a:t>social providing. Underage possession of alcohol is a Class 1 Misdemeanor and could result in a</a:t>
            </a:r>
            <a:r>
              <a:rPr lang="en-US" b="0" baseline="0" dirty="0">
                <a:solidFill>
                  <a:srgbClr val="FF0000"/>
                </a:solidFill>
              </a:rPr>
              <a:t> fine up to $2,500, 12 months in jail and/or </a:t>
            </a:r>
            <a:r>
              <a:rPr lang="en-US" b="0" dirty="0">
                <a:solidFill>
                  <a:srgbClr val="FF0000"/>
                </a:solidFill>
              </a:rPr>
              <a:t>losing your driver’s license for up to a year.</a:t>
            </a:r>
          </a:p>
          <a:p>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22</a:t>
            </a:fld>
            <a:endParaRPr lang="en-US"/>
          </a:p>
        </p:txBody>
      </p:sp>
    </p:spTree>
    <p:extLst>
      <p:ext uri="{BB962C8B-B14F-4D97-AF65-F5344CB8AC3E}">
        <p14:creationId xmlns:p14="http://schemas.microsoft.com/office/powerpoint/2010/main" val="4201285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are going</a:t>
            </a:r>
            <a:r>
              <a:rPr lang="en-US" baseline="0" dirty="0"/>
              <a:t> to discuss tobacco - what it is, types of tobacco and nicotine products, vaping , the short and long-term effects of tobacco and nicotine and Virginia law. </a:t>
            </a:r>
            <a:endParaRPr lang="en-US" dirty="0"/>
          </a:p>
          <a:p>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23</a:t>
            </a:fld>
            <a:endParaRPr lang="en-US"/>
          </a:p>
        </p:txBody>
      </p:sp>
    </p:spTree>
    <p:extLst>
      <p:ext uri="{BB962C8B-B14F-4D97-AF65-F5344CB8AC3E}">
        <p14:creationId xmlns:p14="http://schemas.microsoft.com/office/powerpoint/2010/main" val="1140352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(Reveal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Tobacco is a plant used to make material for smoking, chewing and other uses through a variety of products.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(Reveal 2) Tobacco contains nicotine, which is both a sedative drug, meaning that it</a:t>
            </a:r>
            <a:r>
              <a:rPr lang="en-US" sz="1200" b="0" i="0" kern="1200" baseline="0" dirty="0">
                <a:solidFill>
                  <a:schemeClr val="tx1"/>
                </a:solidFill>
                <a:effectLst/>
                <a:latin typeface="+mn-lt"/>
                <a:ea typeface="+mn-ea"/>
                <a:cs typeface="+mn-cs"/>
              </a:rPr>
              <a:t> has calming properties,</a:t>
            </a:r>
            <a:r>
              <a:rPr lang="en-US" sz="1200" b="0" i="0" kern="1200" dirty="0">
                <a:solidFill>
                  <a:schemeClr val="tx1"/>
                </a:solidFill>
                <a:effectLst/>
                <a:latin typeface="+mn-lt"/>
                <a:ea typeface="+mn-ea"/>
                <a:cs typeface="+mn-cs"/>
              </a:rPr>
              <a:t> and a stimulant</a:t>
            </a:r>
            <a:r>
              <a:rPr lang="en-US" sz="1200" b="0" i="0" kern="1200" baseline="0" dirty="0">
                <a:solidFill>
                  <a:schemeClr val="tx1"/>
                </a:solidFill>
                <a:effectLst/>
                <a:latin typeface="+mn-lt"/>
                <a:ea typeface="+mn-ea"/>
                <a:cs typeface="+mn-cs"/>
              </a:rPr>
              <a:t> drug, meaning that it promotes activity.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(Reveal 3) Nicotine</a:t>
            </a:r>
            <a:r>
              <a:rPr lang="en-US" sz="1200" b="0" i="0" kern="1200" baseline="0" dirty="0">
                <a:solidFill>
                  <a:schemeClr val="tx1"/>
                </a:solidFill>
                <a:effectLst/>
                <a:latin typeface="+mn-lt"/>
                <a:ea typeface="+mn-ea"/>
                <a:cs typeface="+mn-cs"/>
              </a:rPr>
              <a:t> contains the addictive properties leading to an individual’s dependency on tobacco and nicotine products. According to the United States Surgeon General, it is just as addictive as cocaine or heroin.</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24</a:t>
            </a:fld>
            <a:endParaRPr lang="en-US"/>
          </a:p>
        </p:txBody>
      </p:sp>
    </p:spTree>
    <p:extLst>
      <p:ext uri="{BB962C8B-B14F-4D97-AF65-F5344CB8AC3E}">
        <p14:creationId xmlns:p14="http://schemas.microsoft.com/office/powerpoint/2010/main" val="2078703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1</a:t>
            </a:r>
            <a:r>
              <a:rPr lang="en-US" baseline="0" dirty="0"/>
              <a:t>) A cigarette is tobacco that is rolled or wrapped in paper for smoking. According to the National Institute on Drug Abuse, cigarette smoking is the most popular method of using tobacco. With each smoke inhalation, a smoker takes in one to two milligrams of nicotine per cigarette.  If someone smokes about one pack a day, or 20 cigarettes daily, that is about 200 “hits” daily of nicotine to the brain. </a:t>
            </a:r>
          </a:p>
          <a:p>
            <a:endParaRPr lang="en-US" baseline="0" dirty="0"/>
          </a:p>
          <a:p>
            <a:r>
              <a:rPr lang="en-US" baseline="0" dirty="0"/>
              <a:t>(Reveal 2) A cigar differs from a cigarette in that the tobacco is rolled in a tobacco leaf or another substance that contains tobacco. Unlike cigarettes, cigars can be purchased individually. According to the Centers for Disease Control and Prevention, some cigar brands infuse flavors into their products. This and the fact that they are sold individually raises concern that products are appealing to youth. </a:t>
            </a:r>
          </a:p>
          <a:p>
            <a:endParaRPr lang="en-US" baseline="0" dirty="0"/>
          </a:p>
          <a:p>
            <a:r>
              <a:rPr lang="en-US" baseline="0" dirty="0"/>
              <a:t>(Reveal 3) In a pipe, tobacco sits in the bowl at the end and a stem connects the bowl to the mouthpiece. </a:t>
            </a:r>
            <a:r>
              <a:rPr lang="en-US" sz="1200" kern="1200" dirty="0">
                <a:solidFill>
                  <a:schemeClr val="tx1"/>
                </a:solidFill>
                <a:effectLst/>
                <a:latin typeface="+mn-lt"/>
                <a:ea typeface="+mn-ea"/>
                <a:cs typeface="+mn-cs"/>
              </a:rPr>
              <a:t>Like smoking a cigar, smoking with a pipe the smoke is not inhaled. </a:t>
            </a:r>
            <a:r>
              <a:rPr lang="en-US" baseline="0" dirty="0"/>
              <a:t>With cigarette and cigar smoking, nicotine is absorbed through mucous membranes in the mouth and reaches peak blood and brain levels more slowly than with a cigarette. </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25</a:t>
            </a:fld>
            <a:endParaRPr lang="en-US"/>
          </a:p>
        </p:txBody>
      </p:sp>
    </p:spTree>
    <p:extLst>
      <p:ext uri="{BB962C8B-B14F-4D97-AF65-F5344CB8AC3E}">
        <p14:creationId xmlns:p14="http://schemas.microsoft.com/office/powerpoint/2010/main" val="2838857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a:t>
            </a:r>
            <a:r>
              <a:rPr lang="en-US" baseline="0" dirty="0"/>
              <a:t> 1) A bidi (bee-</a:t>
            </a:r>
            <a:r>
              <a:rPr lang="en-US" baseline="0" dirty="0" err="1"/>
              <a:t>dee</a:t>
            </a:r>
            <a:r>
              <a:rPr lang="en-US" baseline="0" dirty="0"/>
              <a:t>) is a small, thin, hand-rolled cigarette imported from Southeast Asian countries. Like a cigar, bidis are tobacco wrapped in a leaf, but not specifically a tobacco leaf. According to the CDC, bidis contain three to five times more of the amount of nicotine as a regular cigarette and increases the risk for cancers.  Bidis also have higher concentrations of nicotine, tar and carbon monoxide than a traditional cigarette.</a:t>
            </a:r>
          </a:p>
          <a:p>
            <a:endParaRPr lang="en-US" baseline="0" dirty="0"/>
          </a:p>
          <a:p>
            <a:r>
              <a:rPr lang="en-US" baseline="0" dirty="0"/>
              <a:t>(Reveal 2) According to the CDC, in 2018 one of every 100 middle school students reported using hookah in the past 30 days. A hookah is a pipe with a long, flexible tube for drawing smoke from lit, flavored tobacco through water contained in a small bowl. While users may believe that hookah is less dangerous than cigarettes, one session of hookah smoking exposed users to greater volumes and higher levels of tobacco toxins than one cigarette. </a:t>
            </a:r>
          </a:p>
          <a:p>
            <a:endParaRPr lang="en-US" baseline="0" dirty="0"/>
          </a:p>
          <a:p>
            <a:r>
              <a:rPr lang="en-US" baseline="0" dirty="0"/>
              <a:t>(Reveal 3) Smokeless tobacco includes products like chewing tobacco and snuff that are placed in the mouth between the teeth and gums. In 2018, two out of every 100 middle </a:t>
            </a:r>
            <a:r>
              <a:rPr lang="en-US" baseline="0" dirty="0" err="1"/>
              <a:t>schoolers</a:t>
            </a:r>
            <a:r>
              <a:rPr lang="en-US" baseline="0" dirty="0"/>
              <a:t> reported using smokeless tobacco in the past 30 days. This is almost one percent decrease since 2011. The use of smokeless tobacco can lead to white patches inside the mouth that can lead to cancer as well as gum disease, tooth decay and tooth loss. </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26</a:t>
            </a:fld>
            <a:endParaRPr lang="en-US"/>
          </a:p>
        </p:txBody>
      </p:sp>
    </p:spTree>
    <p:extLst>
      <p:ext uri="{BB962C8B-B14F-4D97-AF65-F5344CB8AC3E}">
        <p14:creationId xmlns:p14="http://schemas.microsoft.com/office/powerpoint/2010/main" val="133043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electronic cigarette, referred to as</a:t>
            </a:r>
            <a:r>
              <a:rPr lang="en-US" baseline="0" dirty="0"/>
              <a:t> an e-cigarette or vape, is a battery-powered vaporizer that simulates smoking. When smoking an e-cigarette, the user inhales a vapor that typically contains nicotine, flavorings and other chemicals to produce the vapor. E-cigarettes come in multiple forms and can resemble everyday objectives like pens, highlighters, USB sticks and even inhalers. While e-cigarettes generally contain fewer toxins than regular cigarettes, the vapor is not harmless and can contain harmful substances including nicotine, heavy metals, volatile organic compounds and cancer-causing toxins. While adults do use e-cigarettes, they are most commonly used among youth. The availability of flavored types of nicotine products and the ability to use a product that looks like an everyday object makes e-cigarettes appealing to youth, even though they are not intended for youth. </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27</a:t>
            </a:fld>
            <a:endParaRPr lang="en-US"/>
          </a:p>
        </p:txBody>
      </p:sp>
    </p:spTree>
    <p:extLst>
      <p:ext uri="{BB962C8B-B14F-4D97-AF65-F5344CB8AC3E}">
        <p14:creationId xmlns:p14="http://schemas.microsoft.com/office/powerpoint/2010/main" val="413985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video</a:t>
            </a:r>
          </a:p>
        </p:txBody>
      </p:sp>
      <p:sp>
        <p:nvSpPr>
          <p:cNvPr id="4" name="Slide Number Placeholder 3"/>
          <p:cNvSpPr>
            <a:spLocks noGrp="1"/>
          </p:cNvSpPr>
          <p:nvPr>
            <p:ph type="sldNum" sz="quarter" idx="10"/>
          </p:nvPr>
        </p:nvSpPr>
        <p:spPr/>
        <p:txBody>
          <a:bodyPr/>
          <a:lstStyle/>
          <a:p>
            <a:fld id="{3A01DA4E-4F3B-4E7B-885A-993792EFDDA8}" type="slidenum">
              <a:rPr lang="en-US" smtClean="0"/>
              <a:t>28</a:t>
            </a:fld>
            <a:endParaRPr lang="en-US"/>
          </a:p>
        </p:txBody>
      </p:sp>
    </p:spTree>
    <p:extLst>
      <p:ext uri="{BB962C8B-B14F-4D97-AF65-F5344CB8AC3E}">
        <p14:creationId xmlns:p14="http://schemas.microsoft.com/office/powerpoint/2010/main" val="2278990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According to the CDC, five percent of middle </a:t>
            </a:r>
            <a:r>
              <a:rPr lang="en-US" baseline="0" dirty="0" err="1"/>
              <a:t>schoolers</a:t>
            </a:r>
            <a:r>
              <a:rPr lang="en-US" baseline="0" dirty="0"/>
              <a:t> have used e-cigarettes in the past 30 days. In 2018, 3.6 million middle and high </a:t>
            </a:r>
            <a:r>
              <a:rPr lang="en-US" baseline="0" dirty="0" err="1"/>
              <a:t>schoolers</a:t>
            </a:r>
            <a:r>
              <a:rPr lang="en-US" baseline="0" dirty="0"/>
              <a:t> reported using e-cigarettes in the past 30 days. </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29</a:t>
            </a:fld>
            <a:endParaRPr lang="en-US"/>
          </a:p>
        </p:txBody>
      </p:sp>
    </p:spTree>
    <p:extLst>
      <p:ext uri="{BB962C8B-B14F-4D97-AF65-F5344CB8AC3E}">
        <p14:creationId xmlns:p14="http://schemas.microsoft.com/office/powerpoint/2010/main" val="86678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class: “What is a drug?” and</a:t>
            </a:r>
            <a:r>
              <a:rPr lang="en-US" baseline="0" dirty="0"/>
              <a:t> have them share what they know about what classifies something as a drug.</a:t>
            </a:r>
          </a:p>
          <a:p>
            <a:endParaRPr lang="en-US" baseline="0" dirty="0"/>
          </a:p>
          <a:p>
            <a:r>
              <a:rPr lang="en-US" baseline="0" dirty="0"/>
              <a:t>(Reveal 1) Share: “ a drug is any chemical that affects the human body or mind when it is swallowed, breathed in or consumed in another way.”</a:t>
            </a:r>
          </a:p>
          <a:p>
            <a:endParaRPr lang="en-US" baseline="0" dirty="0"/>
          </a:p>
          <a:p>
            <a:r>
              <a:rPr lang="en-US" baseline="0" dirty="0"/>
              <a:t>Reveal each image on the slide and say, “alcohol, tobacco and other drugs such as marijuana and other illegal substances are all classified as a drug.”</a:t>
            </a:r>
          </a:p>
        </p:txBody>
      </p:sp>
      <p:sp>
        <p:nvSpPr>
          <p:cNvPr id="4" name="Slide Number Placeholder 3"/>
          <p:cNvSpPr>
            <a:spLocks noGrp="1"/>
          </p:cNvSpPr>
          <p:nvPr>
            <p:ph type="sldNum" sz="quarter" idx="10"/>
          </p:nvPr>
        </p:nvSpPr>
        <p:spPr/>
        <p:txBody>
          <a:bodyPr/>
          <a:lstStyle/>
          <a:p>
            <a:fld id="{3A01DA4E-4F3B-4E7B-885A-993792EFDDA8}" type="slidenum">
              <a:rPr lang="en-US" smtClean="0"/>
              <a:t>3</a:t>
            </a:fld>
            <a:endParaRPr lang="en-US"/>
          </a:p>
        </p:txBody>
      </p:sp>
    </p:spTree>
    <p:extLst>
      <p:ext uri="{BB962C8B-B14F-4D97-AF65-F5344CB8AC3E}">
        <p14:creationId xmlns:p14="http://schemas.microsoft.com/office/powerpoint/2010/main" val="2273313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Regardless</a:t>
            </a:r>
            <a:r>
              <a:rPr lang="en-US" baseline="0" dirty="0"/>
              <a:t> of the method of exposure to nicotine, there are many effects.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(Reveal 1) When the body is exposed nicotine, the individual experiences a boost or a kick as a result of adrenaline release. This adrenaline release stimulates the rest of the body resulting in an increase in heart rate, blood pressure and breathing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(Reveal 2) Dizziness and lightheadedness can occur when smoke fills the lungs preventing oxygen to flow through the bloodstream. While the dizziness may not last for a long amount of time, it can continue to happen with long-term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(Reveal 3) Nicotine has varying psychological effects. When nicotine enters the bloodstream it affects the messages that the brain sends to the rest of the body. It can provide an almost calming effect for some users while for others it can increase their alertness.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(Reveal 4) Nicotine disrupts sleep and smoking can raise the risk of developing sleep conditions such as sleep apnea. However, because it is a stimulant, the raised alertness nicotine can provide masks exhaustion.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30</a:t>
            </a:fld>
            <a:endParaRPr lang="en-US"/>
          </a:p>
        </p:txBody>
      </p:sp>
    </p:spTree>
    <p:extLst>
      <p:ext uri="{BB962C8B-B14F-4D97-AF65-F5344CB8AC3E}">
        <p14:creationId xmlns:p14="http://schemas.microsoft.com/office/powerpoint/2010/main" val="3194093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alcohol</a:t>
            </a:r>
            <a:r>
              <a:rPr lang="en-US" baseline="0" dirty="0"/>
              <a:t>, there are long-term health effects of prolonged nicotine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(Reveal 1) Increased clotting tendency, leading to a risk of life-threatening</a:t>
            </a:r>
            <a:r>
              <a:rPr lang="en-US" b="0" baseline="0" dirty="0"/>
              <a:t> blood clots.</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(Reveal 2)</a:t>
            </a:r>
            <a:r>
              <a:rPr lang="en-US" baseline="0" dirty="0"/>
              <a:t> Using nicotine products can increase a user’s risk for many types of cancer including: lung, larynx, mouth, throat, bladder, stomach, esophageal, kidney, liver, pancreas and colon.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(Reveal 3) Long-term</a:t>
            </a:r>
            <a:r>
              <a:rPr lang="en-US" baseline="0" dirty="0"/>
              <a:t> smoking can lead to cardiovascular disease, or problems with the heart, including the following conditions, coronary artery disease and enlargement of the aorta. Coronary artery disease is when plaque builds up on artery walls narrowing the artery and limiting blood and oxygen flow to the brain that can lead to a heart attack. The aorta is the main artery of the body; an enlargement can lead to the artery rupturing causing dangerous and life-threatening bleeding.</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(Reveal 4) Smoking increases the risk of indigestion,</a:t>
            </a:r>
            <a:r>
              <a:rPr lang="en-US" baseline="0" dirty="0"/>
              <a:t> peptic ulcers, diarrhea and heartburn.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(Reveal 5) The risk of stroke and possible blood restriction is</a:t>
            </a:r>
            <a:r>
              <a:rPr lang="en-US" baseline="0" dirty="0"/>
              <a:t> increased in users of nicotine products compared to those who do not use.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31</a:t>
            </a:fld>
            <a:endParaRPr lang="en-US"/>
          </a:p>
        </p:txBody>
      </p:sp>
    </p:spTree>
    <p:extLst>
      <p:ext uri="{BB962C8B-B14F-4D97-AF65-F5344CB8AC3E}">
        <p14:creationId xmlns:p14="http://schemas.microsoft.com/office/powerpoint/2010/main" val="1483929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a:t>
            </a:r>
            <a:r>
              <a:rPr lang="en-US" baseline="0" dirty="0"/>
              <a:t> the following prompt: ‘</a:t>
            </a:r>
            <a:r>
              <a:rPr lang="en-US" sz="1200" dirty="0"/>
              <a:t>What do you think are some reasons that teens might start using nicotine products?”</a:t>
            </a:r>
          </a:p>
          <a:p>
            <a:r>
              <a:rPr lang="en-US" baseline="0" dirty="0"/>
              <a:t>Allow them to share answers before moving onto the next slide.</a:t>
            </a:r>
          </a:p>
        </p:txBody>
      </p:sp>
      <p:sp>
        <p:nvSpPr>
          <p:cNvPr id="4" name="Slide Number Placeholder 3"/>
          <p:cNvSpPr>
            <a:spLocks noGrp="1"/>
          </p:cNvSpPr>
          <p:nvPr>
            <p:ph type="sldNum" sz="quarter" idx="10"/>
          </p:nvPr>
        </p:nvSpPr>
        <p:spPr/>
        <p:txBody>
          <a:bodyPr/>
          <a:lstStyle/>
          <a:p>
            <a:fld id="{3A01DA4E-4F3B-4E7B-885A-993792EFDDA8}" type="slidenum">
              <a:rPr lang="en-US" smtClean="0"/>
              <a:t>32</a:t>
            </a:fld>
            <a:endParaRPr lang="en-US"/>
          </a:p>
        </p:txBody>
      </p:sp>
    </p:spTree>
    <p:extLst>
      <p:ext uri="{BB962C8B-B14F-4D97-AF65-F5344CB8AC3E}">
        <p14:creationId xmlns:p14="http://schemas.microsoft.com/office/powerpoint/2010/main" val="2469485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the state </a:t>
            </a:r>
            <a:r>
              <a:rPr lang="en-US" sz="1200" dirty="0"/>
              <a:t>of Virginia, and</a:t>
            </a:r>
            <a:r>
              <a:rPr lang="en-US" sz="1200" baseline="0" dirty="0"/>
              <a:t> the United States,</a:t>
            </a:r>
            <a:r>
              <a:rPr lang="en-US" sz="1200" dirty="0"/>
              <a:t> to purchase and use tobacco products you must be 21 years of age. Violators</a:t>
            </a:r>
            <a:r>
              <a:rPr lang="en-US" sz="1200" baseline="0" dirty="0"/>
              <a:t> are subject to a financial penalty, or referred to as a civil penalty or fine. </a:t>
            </a:r>
            <a:endParaRPr lang="en-US" sz="1200" dirty="0"/>
          </a:p>
        </p:txBody>
      </p:sp>
      <p:sp>
        <p:nvSpPr>
          <p:cNvPr id="4" name="Slide Number Placeholder 3"/>
          <p:cNvSpPr>
            <a:spLocks noGrp="1"/>
          </p:cNvSpPr>
          <p:nvPr>
            <p:ph type="sldNum" sz="quarter" idx="10"/>
          </p:nvPr>
        </p:nvSpPr>
        <p:spPr/>
        <p:txBody>
          <a:bodyPr/>
          <a:lstStyle/>
          <a:p>
            <a:fld id="{3A01DA4E-4F3B-4E7B-885A-993792EFDDA8}" type="slidenum">
              <a:rPr lang="en-US" smtClean="0"/>
              <a:t>33</a:t>
            </a:fld>
            <a:endParaRPr lang="en-US"/>
          </a:p>
        </p:txBody>
      </p:sp>
    </p:spTree>
    <p:extLst>
      <p:ext uri="{BB962C8B-B14F-4D97-AF65-F5344CB8AC3E}">
        <p14:creationId xmlns:p14="http://schemas.microsoft.com/office/powerpoint/2010/main" val="944242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review other drugs (remember, alcohol and tobacco are both considered drugs).</a:t>
            </a:r>
            <a:r>
              <a:rPr lang="en-US" baseline="0" dirty="0"/>
              <a:t> </a:t>
            </a:r>
            <a:r>
              <a:rPr lang="en-US" dirty="0"/>
              <a:t>There are five</a:t>
            </a:r>
            <a:r>
              <a:rPr lang="en-US" baseline="0" dirty="0"/>
              <a:t> classifications or schedules of drugs that include the following illicit drugs. They are: opioids, stimulants, depressants, hallucinogens and inhalants. We will also review cannabis, or marijuana. </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34</a:t>
            </a:fld>
            <a:endParaRPr lang="en-US"/>
          </a:p>
        </p:txBody>
      </p:sp>
    </p:spTree>
    <p:extLst>
      <p:ext uri="{BB962C8B-B14F-4D97-AF65-F5344CB8AC3E}">
        <p14:creationId xmlns:p14="http://schemas.microsoft.com/office/powerpoint/2010/main" val="3776736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Opioids are drugs that treat pain. Opioids are most commonly used in hospitals to treat severe pain and are to be used only under a doctor’s prescription and observation. Examples of opioids prescribed to individuals are Vicodin, OxyContin, Hydrocodone and Morphine and an example of an illegal opioid is heroin. Short term effects of opioid use can include: </a:t>
            </a:r>
          </a:p>
          <a:p>
            <a:pPr marL="171450" indent="-171450">
              <a:buFont typeface="Arial" panose="020B0604020202020204" pitchFamily="34" charset="0"/>
              <a:buChar char="•"/>
            </a:pPr>
            <a:r>
              <a:rPr lang="en-US" baseline="0" dirty="0"/>
              <a:t>(Reveal 1) feelings of euphoria</a:t>
            </a:r>
          </a:p>
          <a:p>
            <a:pPr marL="171450" indent="-171450">
              <a:buFont typeface="Arial" panose="020B0604020202020204" pitchFamily="34" charset="0"/>
              <a:buChar char="•"/>
            </a:pPr>
            <a:r>
              <a:rPr lang="en-US" baseline="0" dirty="0"/>
              <a:t>(Reveal 2) pain relief</a:t>
            </a:r>
          </a:p>
          <a:p>
            <a:pPr marL="171450" indent="-171450">
              <a:buFont typeface="Arial" panose="020B0604020202020204" pitchFamily="34" charset="0"/>
              <a:buChar char="•"/>
            </a:pPr>
            <a:r>
              <a:rPr lang="en-US" baseline="0" dirty="0"/>
              <a:t>(Reveal 3) drowsiness and sedation.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 brain associates the action of taking an opioid medication with a pleasurable reward because it relieves pain. Because the brain is wired to continue to seek out pleasurable actions, a “craving” develops and addiction begins. Once someone is addicted, withdrawal symptoms take over when the brain is “craving” the substance, but is not being rewarded. These symptoms can include, anxiety, inability to sleep, rapid heart beat and high blood pressure. </a:t>
            </a:r>
          </a:p>
        </p:txBody>
      </p:sp>
      <p:sp>
        <p:nvSpPr>
          <p:cNvPr id="4" name="Slide Number Placeholder 3"/>
          <p:cNvSpPr>
            <a:spLocks noGrp="1"/>
          </p:cNvSpPr>
          <p:nvPr>
            <p:ph type="sldNum" sz="quarter" idx="10"/>
          </p:nvPr>
        </p:nvSpPr>
        <p:spPr/>
        <p:txBody>
          <a:bodyPr/>
          <a:lstStyle/>
          <a:p>
            <a:fld id="{3A01DA4E-4F3B-4E7B-885A-993792EFDDA8}" type="slidenum">
              <a:rPr lang="en-US" smtClean="0"/>
              <a:t>35</a:t>
            </a:fld>
            <a:endParaRPr lang="en-US"/>
          </a:p>
        </p:txBody>
      </p:sp>
    </p:spTree>
    <p:extLst>
      <p:ext uri="{BB962C8B-B14F-4D97-AF65-F5344CB8AC3E}">
        <p14:creationId xmlns:p14="http://schemas.microsoft.com/office/powerpoint/2010/main" val="3373245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A stimulant is a substance that accelerates the activity of the central nervous system. Stimulants can make you feel energetic, focused and alert. Cocaine, amphetamine, methamphetamine, or meth, and Adderall and Ritalin commonly used to treat attention deficit hyperactivity disorder are all examples of stimulants. Drugs like cocaine are highly addictive and affect the brain immediately after use. When using a drug like cocaine, the substance interferes with chemical messengers in the brain and blocks chemicals like serotonin and dopamine from being reabsorbed in the brain. This chemical buildup between nerves causes the “high” feeling. Short-term effects range, but can include:</a:t>
            </a:r>
          </a:p>
          <a:p>
            <a:pPr marL="171450" indent="-171450">
              <a:buFont typeface="Arial" panose="020B0604020202020204" pitchFamily="34" charset="0"/>
              <a:buChar char="•"/>
            </a:pPr>
            <a:r>
              <a:rPr lang="en-US" baseline="0" dirty="0"/>
              <a:t>(Reveal 1) an increasing sense of energy and alertness</a:t>
            </a:r>
          </a:p>
          <a:p>
            <a:pPr marL="171450" indent="-171450">
              <a:buFont typeface="Arial" panose="020B0604020202020204" pitchFamily="34" charset="0"/>
              <a:buChar char="•"/>
            </a:pPr>
            <a:r>
              <a:rPr lang="en-US" baseline="0" dirty="0"/>
              <a:t>(Reveal 2) anxiety and panic attacks</a:t>
            </a:r>
          </a:p>
          <a:p>
            <a:pPr marL="171450" indent="-171450">
              <a:buFont typeface="Arial" panose="020B0604020202020204" pitchFamily="34" charset="0"/>
              <a:buChar char="•"/>
            </a:pPr>
            <a:r>
              <a:rPr lang="en-US" baseline="0" dirty="0"/>
              <a:t>(Reveal 3) increase in heart rate and blood pressure, constricting blood vessels in the brain causing strokes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Other short-term effects include:</a:t>
            </a:r>
          </a:p>
          <a:p>
            <a:pPr marL="171450" indent="-171450">
              <a:buFont typeface="Arial" panose="020B0604020202020204" pitchFamily="34" charset="0"/>
              <a:buChar char="•"/>
            </a:pPr>
            <a:r>
              <a:rPr lang="en-US" baseline="0" dirty="0"/>
              <a:t>Irritability</a:t>
            </a:r>
          </a:p>
          <a:p>
            <a:pPr marL="171450" indent="-171450">
              <a:buFont typeface="Arial" panose="020B0604020202020204" pitchFamily="34" charset="0"/>
              <a:buChar char="•"/>
            </a:pPr>
            <a:r>
              <a:rPr lang="en-US" baseline="0" dirty="0"/>
              <a:t>paranoia </a:t>
            </a:r>
          </a:p>
          <a:p>
            <a:pPr marL="171450" indent="-171450">
              <a:buFont typeface="Arial" panose="020B0604020202020204" pitchFamily="34" charset="0"/>
              <a:buChar char="•"/>
            </a:pPr>
            <a:r>
              <a:rPr lang="en-US" baseline="0" dirty="0"/>
              <a:t>damage to lungs and respiratory system. </a:t>
            </a:r>
          </a:p>
        </p:txBody>
      </p:sp>
      <p:sp>
        <p:nvSpPr>
          <p:cNvPr id="4" name="Slide Number Placeholder 3"/>
          <p:cNvSpPr>
            <a:spLocks noGrp="1"/>
          </p:cNvSpPr>
          <p:nvPr>
            <p:ph type="sldNum" sz="quarter" idx="10"/>
          </p:nvPr>
        </p:nvSpPr>
        <p:spPr/>
        <p:txBody>
          <a:bodyPr/>
          <a:lstStyle/>
          <a:p>
            <a:fld id="{3A01DA4E-4F3B-4E7B-885A-993792EFDDA8}" type="slidenum">
              <a:rPr lang="en-US" smtClean="0"/>
              <a:t>36</a:t>
            </a:fld>
            <a:endParaRPr lang="en-US"/>
          </a:p>
        </p:txBody>
      </p:sp>
    </p:spTree>
    <p:extLst>
      <p:ext uri="{BB962C8B-B14F-4D97-AF65-F5344CB8AC3E}">
        <p14:creationId xmlns:p14="http://schemas.microsoft.com/office/powerpoint/2010/main" val="907254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A depressant is a substance that suppresses or slows the activity of the brain and nerves, acting directly on the central nervous system to create a calming effect. Depressants are used both as prescription medications and illicit drugs. Zyprexa, Lorazepam, Xanax and </a:t>
            </a:r>
            <a:r>
              <a:rPr lang="en-US" baseline="0" dirty="0" err="1"/>
              <a:t>Seconal</a:t>
            </a:r>
            <a:r>
              <a:rPr lang="en-US" baseline="0" dirty="0"/>
              <a:t> are examples of depressants prescribed by a doctor but can be misused by taking doses improperly such as taking doses too often. Common short-term effects of depressants include: </a:t>
            </a:r>
          </a:p>
          <a:p>
            <a:pPr marL="171450" indent="-171450">
              <a:buFont typeface="Arial" panose="020B0604020202020204" pitchFamily="34" charset="0"/>
              <a:buChar char="•"/>
            </a:pPr>
            <a:r>
              <a:rPr lang="en-US" baseline="0" dirty="0"/>
              <a:t>(Reveal 1) slowed pulse and breathing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(Reveal 2) poor memory, judgement, concentration and coordination</a:t>
            </a:r>
          </a:p>
          <a:p>
            <a:pPr marL="171450" indent="-171450">
              <a:buFont typeface="Arial" panose="020B0604020202020204" pitchFamily="34" charset="0"/>
              <a:buChar char="•"/>
            </a:pPr>
            <a:r>
              <a:rPr lang="en-US" baseline="0" dirty="0"/>
              <a:t>(Reveal 3) slurred speech and drowsiness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Common long-term effects include: addiction and dependence, or the inability to function without using the substance, chronic sleep problems and respiratory arrest and death. Remember, while many depressants come in pill form, alcohol is also classified as a depressant.</a:t>
            </a:r>
          </a:p>
        </p:txBody>
      </p:sp>
      <p:sp>
        <p:nvSpPr>
          <p:cNvPr id="4" name="Slide Number Placeholder 3"/>
          <p:cNvSpPr>
            <a:spLocks noGrp="1"/>
          </p:cNvSpPr>
          <p:nvPr>
            <p:ph type="sldNum" sz="quarter" idx="10"/>
          </p:nvPr>
        </p:nvSpPr>
        <p:spPr/>
        <p:txBody>
          <a:bodyPr/>
          <a:lstStyle/>
          <a:p>
            <a:fld id="{3A01DA4E-4F3B-4E7B-885A-993792EFDDA8}" type="slidenum">
              <a:rPr lang="en-US" smtClean="0"/>
              <a:t>37</a:t>
            </a:fld>
            <a:endParaRPr lang="en-US"/>
          </a:p>
        </p:txBody>
      </p:sp>
    </p:spTree>
    <p:extLst>
      <p:ext uri="{BB962C8B-B14F-4D97-AF65-F5344CB8AC3E}">
        <p14:creationId xmlns:p14="http://schemas.microsoft.com/office/powerpoint/2010/main" val="2316287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Hallucinogens can</a:t>
            </a:r>
            <a:r>
              <a:rPr lang="en-US" baseline="0" dirty="0"/>
              <a:t> also be referred to as psychedelics. These types of drugs act on the central nervous system to alter your perception of reality, time and space. Hallucinogenic drugs are best known for how they alter a user’s brain. Additional short-term effects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(Reveal 1) hallucinations -  They give a distorted perception of the world around you and may cause you to hear or see things that don’t exist or imagine situations that aren’t real. These distorted perceptions can frighten users and even make them act in a strange manner.</a:t>
            </a:r>
          </a:p>
          <a:p>
            <a:pPr marL="171450" indent="-171450">
              <a:buFont typeface="Arial" panose="020B0604020202020204" pitchFamily="34" charset="0"/>
              <a:buChar char="•"/>
            </a:pPr>
            <a:r>
              <a:rPr lang="en-US" baseline="0" dirty="0"/>
              <a:t>(Reveal 2) increased heart rate, blood pressure and body temperature</a:t>
            </a:r>
          </a:p>
          <a:p>
            <a:pPr marL="171450" indent="-171450">
              <a:buFont typeface="Arial" panose="020B0604020202020204" pitchFamily="34" charset="0"/>
              <a:buChar char="•"/>
            </a:pPr>
            <a:r>
              <a:rPr lang="en-US" baseline="0" dirty="0"/>
              <a:t>(Reveal 3) shallow breathing</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Other short-term effects include:</a:t>
            </a:r>
          </a:p>
          <a:p>
            <a:pPr marL="171450" indent="-171450">
              <a:buFont typeface="Arial" panose="020B0604020202020204" pitchFamily="34" charset="0"/>
              <a:buChar char="•"/>
            </a:pPr>
            <a:r>
              <a:rPr lang="en-US" baseline="0" dirty="0"/>
              <a:t>dilated pupils</a:t>
            </a:r>
          </a:p>
          <a:p>
            <a:pPr marL="171450" indent="-171450">
              <a:buFont typeface="Arial" panose="020B0604020202020204" pitchFamily="34" charset="0"/>
              <a:buChar char="•"/>
            </a:pPr>
            <a:r>
              <a:rPr lang="en-US" baseline="0" dirty="0"/>
              <a:t>nausea</a:t>
            </a:r>
          </a:p>
          <a:p>
            <a:pPr marL="171450" indent="-171450">
              <a:buFont typeface="Arial" panose="020B0604020202020204" pitchFamily="34" charset="0"/>
              <a:buChar char="•"/>
            </a:pPr>
            <a:r>
              <a:rPr lang="en-US" baseline="0" dirty="0"/>
              <a:t>loss of appetite</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Examples of hallucinogens are: LSD,  PCP, peyote, MDMA/Molly/ecstasy and psilocybin (found in magic mushrooms). </a:t>
            </a:r>
          </a:p>
        </p:txBody>
      </p:sp>
      <p:sp>
        <p:nvSpPr>
          <p:cNvPr id="4" name="Slide Number Placeholder 3"/>
          <p:cNvSpPr>
            <a:spLocks noGrp="1"/>
          </p:cNvSpPr>
          <p:nvPr>
            <p:ph type="sldNum" sz="quarter" idx="10"/>
          </p:nvPr>
        </p:nvSpPr>
        <p:spPr/>
        <p:txBody>
          <a:bodyPr/>
          <a:lstStyle/>
          <a:p>
            <a:fld id="{3A01DA4E-4F3B-4E7B-885A-993792EFDDA8}" type="slidenum">
              <a:rPr lang="en-US" smtClean="0"/>
              <a:t>38</a:t>
            </a:fld>
            <a:endParaRPr lang="en-US"/>
          </a:p>
        </p:txBody>
      </p:sp>
    </p:spTree>
    <p:extLst>
      <p:ext uri="{BB962C8B-B14F-4D97-AF65-F5344CB8AC3E}">
        <p14:creationId xmlns:p14="http://schemas.microsoft.com/office/powerpoint/2010/main" val="1352411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Inhalants is a broad class of drugs with the shared trait of being consumed through inhaling fumes. Most of the substances in this class exist in vapor form and can be found in many household items such as paint and paint thinners, glue and markers and pens. The method of abuse may vary but can include sniffing, spraying, huffing, bagging and inhaling. There are many effects of using inhalants. Short-term effects of inhalant use include:</a:t>
            </a:r>
          </a:p>
          <a:p>
            <a:pPr marL="171450" indent="-171450">
              <a:buFont typeface="Arial" panose="020B0604020202020204" pitchFamily="34" charset="0"/>
              <a:buChar char="•"/>
            </a:pPr>
            <a:r>
              <a:rPr lang="en-US" baseline="0" dirty="0"/>
              <a:t>(Reveal 1) hallucinations, delusions, confusion and euphoria</a:t>
            </a:r>
          </a:p>
          <a:p>
            <a:pPr marL="171450" indent="-171450">
              <a:buFont typeface="Arial" panose="020B0604020202020204" pitchFamily="34" charset="0"/>
              <a:buChar char="•"/>
            </a:pPr>
            <a:r>
              <a:rPr lang="en-US" baseline="0" dirty="0"/>
              <a:t>(Reveal 2) slurred speech</a:t>
            </a:r>
          </a:p>
          <a:p>
            <a:pPr marL="171450" indent="-171450">
              <a:buFont typeface="Arial" panose="020B0604020202020204" pitchFamily="34" charset="0"/>
              <a:buChar char="•"/>
            </a:pPr>
            <a:r>
              <a:rPr lang="en-US" baseline="0" dirty="0"/>
              <a:t>(Reveal 3) nausea and vomiting</a:t>
            </a:r>
          </a:p>
          <a:p>
            <a:pPr marL="0" indent="0">
              <a:buFont typeface="Arial" panose="020B0604020202020204" pitchFamily="34" charset="0"/>
              <a:buNone/>
            </a:pPr>
            <a:r>
              <a:rPr lang="en-US" baseline="0" dirty="0"/>
              <a:t>Extended use of inhalants can cause tiredness, weight loss, memory loss, loss of sense of smell and heart damage to name a few.</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39</a:t>
            </a:fld>
            <a:endParaRPr lang="en-US"/>
          </a:p>
        </p:txBody>
      </p:sp>
    </p:spTree>
    <p:extLst>
      <p:ext uri="{BB962C8B-B14F-4D97-AF65-F5344CB8AC3E}">
        <p14:creationId xmlns:p14="http://schemas.microsoft.com/office/powerpoint/2010/main" val="64176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we are going</a:t>
            </a:r>
            <a:r>
              <a:rPr lang="en-US" baseline="0" dirty="0"/>
              <a:t> to first talk about alcohol. What it is, types of alcohol, how alcohol affects the brain and body, the short and long-term effects of alcohol consumption and discuss Virginia law related to alcohol. </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4</a:t>
            </a:fld>
            <a:endParaRPr lang="en-US"/>
          </a:p>
        </p:txBody>
      </p:sp>
    </p:spTree>
    <p:extLst>
      <p:ext uri="{BB962C8B-B14F-4D97-AF65-F5344CB8AC3E}">
        <p14:creationId xmlns:p14="http://schemas.microsoft.com/office/powerpoint/2010/main" val="472527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Cannabis or marijuana is a plant-derived drug that is the most commonly used illicit drug worldwide. There are multiple ways to consume marijuana including inhalation through smoking, oral ingestion, topical and vaping through an electronic cigarette.  Short-term effects of marijuana use 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(Reveal 1) increase your heart rate and shallow breathing</a:t>
            </a:r>
          </a:p>
          <a:p>
            <a:pPr marL="171450" indent="-171450">
              <a:buFont typeface="Arial" panose="020B0604020202020204" pitchFamily="34" charset="0"/>
              <a:buChar char="•"/>
            </a:pPr>
            <a:r>
              <a:rPr lang="en-US" baseline="0" dirty="0"/>
              <a:t>(Reveal 2) dizziness and slowed reaction time</a:t>
            </a:r>
          </a:p>
          <a:p>
            <a:pPr marL="171450" indent="-171450">
              <a:buFont typeface="Arial" panose="020B0604020202020204" pitchFamily="34" charset="0"/>
              <a:buChar char="•"/>
            </a:pPr>
            <a:r>
              <a:rPr lang="en-US" baseline="0" dirty="0"/>
              <a:t>(Reveal 3) red eyes and dilated pupils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If you drive after using marijuana, your risk of being in a car accident more than doubles. Long time users can have withdrawal symptoms such as craving, irritability and sleeplessness. Marijuana is not it’s own classification like opioids, stimulants, depressants, hallucinogens and inhalants. According to the University of Maryland, cannabis can be classified as a depressant, stimulant or a hallucinogen.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While marijuana is legal in some states for medical and recreational use, federally, marijuana use is against the law. </a:t>
            </a:r>
            <a:endParaRPr lang="en-US" dirty="0"/>
          </a:p>
          <a:p>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40</a:t>
            </a:fld>
            <a:endParaRPr lang="en-US"/>
          </a:p>
        </p:txBody>
      </p:sp>
    </p:spTree>
    <p:extLst>
      <p:ext uri="{BB962C8B-B14F-4D97-AF65-F5344CB8AC3E}">
        <p14:creationId xmlns:p14="http://schemas.microsoft.com/office/powerpoint/2010/main" val="2301029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According to the CDC, 5.5% of high </a:t>
            </a:r>
            <a:r>
              <a:rPr lang="en-US" baseline="0" dirty="0" err="1"/>
              <a:t>schoolers</a:t>
            </a:r>
            <a:r>
              <a:rPr lang="en-US" baseline="0" dirty="0"/>
              <a:t> reported trying marijuana for the first time before they were 13 years old.</a:t>
            </a:r>
          </a:p>
          <a:p>
            <a:endParaRPr lang="en-US" baseline="0" dirty="0"/>
          </a:p>
          <a:p>
            <a:r>
              <a:rPr lang="en-US" baseline="0" dirty="0"/>
              <a:t>Encourage discussion among your students. Did they know this; do they think it’s higher or lower?</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41</a:t>
            </a:fld>
            <a:endParaRPr lang="en-US"/>
          </a:p>
        </p:txBody>
      </p:sp>
    </p:spTree>
    <p:extLst>
      <p:ext uri="{BB962C8B-B14F-4D97-AF65-F5344CB8AC3E}">
        <p14:creationId xmlns:p14="http://schemas.microsoft.com/office/powerpoint/2010/main" val="475333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drugs have varying long-term side effects. Those who use drugs over an extended period of time put themselves at risk of the following:</a:t>
            </a:r>
          </a:p>
          <a:p>
            <a:pPr marL="171450" indent="-171450">
              <a:buFont typeface="Arial" panose="020B0604020202020204" pitchFamily="34" charset="0"/>
              <a:buChar char="•"/>
            </a:pPr>
            <a:r>
              <a:rPr lang="en-US" baseline="0" dirty="0"/>
              <a:t>Depression</a:t>
            </a:r>
          </a:p>
          <a:p>
            <a:pPr marL="171450" indent="-171450">
              <a:buFont typeface="Arial" panose="020B0604020202020204" pitchFamily="34" charset="0"/>
              <a:buChar char="•"/>
            </a:pPr>
            <a:r>
              <a:rPr lang="en-US" baseline="0" dirty="0"/>
              <a:t>Psychosis</a:t>
            </a:r>
          </a:p>
          <a:p>
            <a:pPr marL="171450" indent="-171450">
              <a:buFont typeface="Arial" panose="020B0604020202020204" pitchFamily="34" charset="0"/>
              <a:buChar char="•"/>
            </a:pPr>
            <a:r>
              <a:rPr lang="en-US" baseline="0" dirty="0"/>
              <a:t>Paranoia</a:t>
            </a:r>
          </a:p>
          <a:p>
            <a:pPr marL="171450" indent="-171450">
              <a:buFont typeface="Arial" panose="020B0604020202020204" pitchFamily="34" charset="0"/>
              <a:buChar char="•"/>
            </a:pPr>
            <a:r>
              <a:rPr lang="en-US" baseline="0" dirty="0"/>
              <a:t>Schizophrenia</a:t>
            </a:r>
          </a:p>
          <a:p>
            <a:pPr marL="171450" indent="-171450">
              <a:buFont typeface="Arial" panose="020B0604020202020204" pitchFamily="34" charset="0"/>
              <a:buChar char="•"/>
            </a:pPr>
            <a:r>
              <a:rPr lang="en-US" baseline="0" dirty="0"/>
              <a:t>Anxiety</a:t>
            </a:r>
          </a:p>
          <a:p>
            <a:pPr marL="171450" indent="-171450">
              <a:buFont typeface="Arial" panose="020B0604020202020204" pitchFamily="34" charset="0"/>
              <a:buChar char="•"/>
            </a:pPr>
            <a:r>
              <a:rPr lang="en-US" baseline="0" dirty="0"/>
              <a:t>Weight loss</a:t>
            </a:r>
          </a:p>
          <a:p>
            <a:pPr marL="171450" indent="-171450">
              <a:buFont typeface="Arial" panose="020B0604020202020204" pitchFamily="34" charset="0"/>
              <a:buChar char="•"/>
            </a:pPr>
            <a:r>
              <a:rPr lang="en-US" baseline="0" dirty="0"/>
              <a:t>Malnutrition</a:t>
            </a:r>
          </a:p>
          <a:p>
            <a:pPr marL="171450" indent="-171450">
              <a:buFont typeface="Arial" panose="020B0604020202020204" pitchFamily="34" charset="0"/>
              <a:buChar char="•"/>
            </a:pPr>
            <a:r>
              <a:rPr lang="en-US" baseline="0" dirty="0"/>
              <a:t>Sleep problems</a:t>
            </a:r>
          </a:p>
          <a:p>
            <a:pPr marL="171450" indent="-171450">
              <a:buFont typeface="Arial" panose="020B0604020202020204" pitchFamily="34" charset="0"/>
              <a:buChar char="•"/>
            </a:pPr>
            <a:r>
              <a:rPr lang="en-US" baseline="0" dirty="0"/>
              <a:t>Lung disease</a:t>
            </a:r>
          </a:p>
          <a:p>
            <a:pPr marL="171450" indent="-171450">
              <a:buFont typeface="Arial" panose="020B0604020202020204" pitchFamily="34" charset="0"/>
              <a:buChar char="•"/>
            </a:pPr>
            <a:r>
              <a:rPr lang="en-US" baseline="0" dirty="0"/>
              <a:t>Cardiovascular disease</a:t>
            </a:r>
          </a:p>
          <a:p>
            <a:pPr marL="171450" indent="-171450">
              <a:buFont typeface="Arial" panose="020B0604020202020204" pitchFamily="34" charset="0"/>
              <a:buChar char="•"/>
            </a:pPr>
            <a:r>
              <a:rPr lang="en-US" baseline="0" dirty="0"/>
              <a:t>Cancer</a:t>
            </a:r>
          </a:p>
          <a:p>
            <a:pPr marL="171450" indent="-171450">
              <a:buFont typeface="Arial" panose="020B0604020202020204" pitchFamily="34" charset="0"/>
              <a:buChar char="•"/>
            </a:pPr>
            <a:r>
              <a:rPr lang="en-US" baseline="0" dirty="0"/>
              <a:t>Stroke</a:t>
            </a:r>
          </a:p>
          <a:p>
            <a:pPr marL="171450" indent="-171450">
              <a:buFont typeface="Arial" panose="020B0604020202020204" pitchFamily="34" charset="0"/>
              <a:buChar char="•"/>
            </a:pPr>
            <a:r>
              <a:rPr lang="en-US" baseline="0" dirty="0"/>
              <a:t>Hepatitis</a:t>
            </a:r>
          </a:p>
          <a:p>
            <a:pPr marL="171450" indent="-171450">
              <a:buFont typeface="Arial" panose="020B0604020202020204" pitchFamily="34" charset="0"/>
              <a:buChar char="•"/>
            </a:pPr>
            <a:r>
              <a:rPr lang="en-US" baseline="0" dirty="0"/>
              <a:t>HIV and AIDS</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42</a:t>
            </a:fld>
            <a:endParaRPr lang="en-US"/>
          </a:p>
        </p:txBody>
      </p:sp>
    </p:spTree>
    <p:extLst>
      <p:ext uri="{BB962C8B-B14F-4D97-AF65-F5344CB8AC3E}">
        <p14:creationId xmlns:p14="http://schemas.microsoft.com/office/powerpoint/2010/main" val="12713762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a:t>
            </a:r>
            <a:r>
              <a:rPr lang="en-US" baseline="0" dirty="0"/>
              <a:t> video</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43</a:t>
            </a:fld>
            <a:endParaRPr lang="en-US"/>
          </a:p>
        </p:txBody>
      </p:sp>
    </p:spTree>
    <p:extLst>
      <p:ext uri="{BB962C8B-B14F-4D97-AF65-F5344CB8AC3E}">
        <p14:creationId xmlns:p14="http://schemas.microsoft.com/office/powerpoint/2010/main" val="247696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According to the CDC, 4.9% of middle </a:t>
            </a:r>
            <a:r>
              <a:rPr lang="en-US" baseline="0" dirty="0" err="1"/>
              <a:t>schoolers</a:t>
            </a:r>
            <a:r>
              <a:rPr lang="en-US" baseline="0" dirty="0"/>
              <a:t> reported taking prescription pain medicine without a doctor’s prescription or differently than how the doctor told them to use it.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Encourage discussion among your students. Did they know this; do they think it’s higher or lower?</a:t>
            </a:r>
            <a:endParaRPr lang="en-US" dirty="0"/>
          </a:p>
          <a:p>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44</a:t>
            </a:fld>
            <a:endParaRPr lang="en-US"/>
          </a:p>
        </p:txBody>
      </p:sp>
    </p:spTree>
    <p:extLst>
      <p:ext uri="{BB962C8B-B14F-4D97-AF65-F5344CB8AC3E}">
        <p14:creationId xmlns:p14="http://schemas.microsoft.com/office/powerpoint/2010/main" val="39049750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a:t>
            </a:r>
            <a:r>
              <a:rPr lang="en-US" baseline="0" dirty="0"/>
              <a:t> the following prompt: ‘</a:t>
            </a:r>
            <a:r>
              <a:rPr lang="en-US" sz="1200" dirty="0">
                <a:solidFill>
                  <a:srgbClr val="FF0000"/>
                </a:solidFill>
              </a:rPr>
              <a:t>What are ways that improper prescription use can be limited</a:t>
            </a:r>
            <a:r>
              <a:rPr lang="en-US" baseline="0" dirty="0"/>
              <a:t>?” </a:t>
            </a:r>
          </a:p>
          <a:p>
            <a:endParaRPr lang="en-US" baseline="0" dirty="0"/>
          </a:p>
          <a:p>
            <a:r>
              <a:rPr lang="en-US" baseline="0" dirty="0"/>
              <a:t>Allow students to share answers before moving onto the next slide.</a:t>
            </a:r>
          </a:p>
        </p:txBody>
      </p:sp>
      <p:sp>
        <p:nvSpPr>
          <p:cNvPr id="4" name="Slide Number Placeholder 3"/>
          <p:cNvSpPr>
            <a:spLocks noGrp="1"/>
          </p:cNvSpPr>
          <p:nvPr>
            <p:ph type="sldNum" sz="quarter" idx="10"/>
          </p:nvPr>
        </p:nvSpPr>
        <p:spPr/>
        <p:txBody>
          <a:bodyPr/>
          <a:lstStyle/>
          <a:p>
            <a:fld id="{3A01DA4E-4F3B-4E7B-885A-993792EFDDA8}" type="slidenum">
              <a:rPr lang="en-US" smtClean="0"/>
              <a:t>45</a:t>
            </a:fld>
            <a:endParaRPr lang="en-US"/>
          </a:p>
        </p:txBody>
      </p:sp>
    </p:spTree>
    <p:extLst>
      <p:ext uri="{BB962C8B-B14F-4D97-AF65-F5344CB8AC3E}">
        <p14:creationId xmlns:p14="http://schemas.microsoft.com/office/powerpoint/2010/main" val="23409324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rgbClr val="FF0000"/>
                </a:solidFill>
              </a:rPr>
              <a:t>In the state of Virginia, it is illegal for an individual to knowingly possess a controlled substance obtained without a valid prescription or through authorized means. This includes all classifications of drugs reviewed in this training.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Each classification of drugs has a different set of penalties ranging in misdemeanors with consequences of jail time and/or fines to felonies with consequences of prison and/or fines.</a:t>
            </a:r>
          </a:p>
          <a:p>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46</a:t>
            </a:fld>
            <a:endParaRPr lang="en-US"/>
          </a:p>
        </p:txBody>
      </p:sp>
    </p:spTree>
    <p:extLst>
      <p:ext uri="{BB962C8B-B14F-4D97-AF65-F5344CB8AC3E}">
        <p14:creationId xmlns:p14="http://schemas.microsoft.com/office/powerpoint/2010/main" val="4236663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Youth are exposed to</a:t>
            </a:r>
            <a:r>
              <a:rPr lang="en-US" baseline="0" dirty="0"/>
              <a:t> many environments and situations that can influence their decision to use substances. We are going to review what individual, family, and community factors can influence youth substance use.</a:t>
            </a:r>
            <a:endParaRPr lang="en-US" dirty="0"/>
          </a:p>
          <a:p>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47</a:t>
            </a:fld>
            <a:endParaRPr lang="en-US"/>
          </a:p>
        </p:txBody>
      </p:sp>
    </p:spTree>
    <p:extLst>
      <p:ext uri="{BB962C8B-B14F-4D97-AF65-F5344CB8AC3E}">
        <p14:creationId xmlns:p14="http://schemas.microsoft.com/office/powerpoint/2010/main" val="31429798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Risk factors are aspects that make it more likely that an individual will experience a problem, in this case,</a:t>
            </a:r>
            <a:r>
              <a:rPr lang="en-US" baseline="0" dirty="0"/>
              <a:t> youth substance use</a:t>
            </a:r>
            <a:r>
              <a:rPr lang="en-US" dirty="0"/>
              <a:t>. An example is: if a person smokes, that is a risk factor for having a heart attack.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 aspects of a person, their environment</a:t>
            </a:r>
            <a:r>
              <a:rPr lang="en-US" baseline="0" dirty="0"/>
              <a:t> and their life experience influence their risk factors. Negative influences contribute to risk factors and the likelihood of youth substance use. </a:t>
            </a:r>
            <a:r>
              <a:rPr lang="en-US" dirty="0"/>
              <a:t>Examples of risks factors include:</a:t>
            </a:r>
            <a:r>
              <a:rPr lang="en-US" baseline="0" dirty="0"/>
              <a:t> (Reveal 1) lack of parental supervision and child abuse and neglect, (Reveal 2) academic problems, (Reveal 3) undiagnosed mental health problems, (Reveal 4) peer substance use and drug availability and (Reveal 5) poverty. Having one or more of the risk factors in the following slides does not mean someone will become addicted to substances or will misuse substances, but it does mean the odds are greater that they will.</a:t>
            </a:r>
            <a:endParaRPr lang="en-US" dirty="0"/>
          </a:p>
          <a:p>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48</a:t>
            </a:fld>
            <a:endParaRPr lang="en-US"/>
          </a:p>
        </p:txBody>
      </p:sp>
    </p:spTree>
    <p:extLst>
      <p:ext uri="{BB962C8B-B14F-4D97-AF65-F5344CB8AC3E}">
        <p14:creationId xmlns:p14="http://schemas.microsoft.com/office/powerpoint/2010/main" val="34810122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three subcategories of risk factors; the first subcategory of risk factors we will discuss is Individual – what traits does an individual have that make them more likely to use substances. The traits are: poor impulse control, where someone may be in able to not speak on a thought or the inability to not exhibit a behavior or action; low harm avoidance, when someone may not be fearful or doubt their actions; sensation seeking or searching for a thrill that may give them a rush of adrenaline; lack of behavioral self-control or the inability to control their behaviors; aggressiveness; anxiety; genetics; depression; hyperactivity or Attention Deficit Hyperactivity Disorder (also known as ADHD); antisocial behavior or actions that may harm or lack consideration for the well-being of others; early persistent problem behaviors and early substance use. Each of these individual risk factors are associated with an increased likelihood of youth substance use and abuse.</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49</a:t>
            </a:fld>
            <a:endParaRPr lang="en-US"/>
          </a:p>
        </p:txBody>
      </p:sp>
    </p:spTree>
    <p:extLst>
      <p:ext uri="{BB962C8B-B14F-4D97-AF65-F5344CB8AC3E}">
        <p14:creationId xmlns:p14="http://schemas.microsoft.com/office/powerpoint/2010/main" val="352247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a:t>
            </a:r>
            <a:r>
              <a:rPr lang="en-US" baseline="0" dirty="0"/>
              <a:t> 1) </a:t>
            </a:r>
            <a:r>
              <a:rPr lang="en-US" dirty="0"/>
              <a:t>Alcohol is a drug that is created naturally when sugars in grains, vegetables and fruits are fermented. The different types</a:t>
            </a:r>
            <a:r>
              <a:rPr lang="en-US" baseline="0" dirty="0"/>
              <a:t> of fermented products lend to the alcohol’s flavor. </a:t>
            </a:r>
            <a:r>
              <a:rPr lang="en-US" dirty="0"/>
              <a:t>The process of fermentation breaks down sugars</a:t>
            </a:r>
            <a:r>
              <a:rPr lang="en-US" baseline="0" dirty="0"/>
              <a:t> in grains, vegetables and fruits and converts them to ethyl alcohol. </a:t>
            </a:r>
          </a:p>
          <a:p>
            <a:endParaRPr lang="en-US" baseline="0" dirty="0"/>
          </a:p>
          <a:p>
            <a:r>
              <a:rPr lang="en-US" baseline="0" dirty="0"/>
              <a:t>(Reveal 2) </a:t>
            </a:r>
            <a:r>
              <a:rPr lang="en-US" dirty="0"/>
              <a:t>Alcohol</a:t>
            </a:r>
            <a:r>
              <a:rPr lang="en-US" baseline="0" dirty="0"/>
              <a:t> is defined as a drug because it reduces your ability to think rationally and impairs your judgment. </a:t>
            </a:r>
          </a:p>
          <a:p>
            <a:endParaRPr lang="en-US" baseline="0" dirty="0"/>
          </a:p>
          <a:p>
            <a:r>
              <a:rPr lang="en-US" baseline="0" dirty="0"/>
              <a:t>(Reveal 3) All drugs are classified into different categories – alcohol is classified as a depressant, which means that it slows down your body functions. We will talk more about drug classifications throughout the PowerPoint.</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5</a:t>
            </a:fld>
            <a:endParaRPr lang="en-US"/>
          </a:p>
        </p:txBody>
      </p:sp>
    </p:spTree>
    <p:extLst>
      <p:ext uri="{BB962C8B-B14F-4D97-AF65-F5344CB8AC3E}">
        <p14:creationId xmlns:p14="http://schemas.microsoft.com/office/powerpoint/2010/main" val="7278706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second subcategory of risk factors we will discuss is related to the family structure and system – what traits does a family have that make them more likely to use substances. They are: permissive parenting – when parents are very loving but provide few guidelines and rules; parent-child conflict – when both the parent and the child display negative behaviors; inadequate supervision by parents leaving young children unattended or with improper childcare; low parental warmth or emotional connection; lack of, or inconsistent discipline by parents; parental hostility or a pattern of behaviors that interferes with the relationship between a child and their parent; harsh discipline; low parental hopes and goals for a child exhibited through goal development and set expectations; child abuse or maltreatment; substance use among parents or siblings; and parents having favorable attitudes toward alcohol and other drug use.</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50</a:t>
            </a:fld>
            <a:endParaRPr lang="en-US"/>
          </a:p>
        </p:txBody>
      </p:sp>
    </p:spTree>
    <p:extLst>
      <p:ext uri="{BB962C8B-B14F-4D97-AF65-F5344CB8AC3E}">
        <p14:creationId xmlns:p14="http://schemas.microsoft.com/office/powerpoint/2010/main" val="730456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third subcategory of risk factors we will discuss includes school, peers and community – what traits exist in the community that make them more likely to use substances. They are: school failure to meet a set of standards to be accredited and offer services needed by students; </a:t>
            </a:r>
            <a:r>
              <a:rPr lang="en-US" b="0" baseline="0" dirty="0"/>
              <a:t>low commitment to school from the community,</a:t>
            </a:r>
            <a:r>
              <a:rPr lang="en-US" b="1" baseline="0" dirty="0"/>
              <a:t> </a:t>
            </a:r>
            <a:r>
              <a:rPr lang="en-US" baseline="0" dirty="0"/>
              <a:t>accessibility or availability of community resources and services for life skill development, substance use treatment and other social services; peer rejection or children purposely excluding and hurting other children; laws and norms favorable towards substance use which means that accountability and consequences for participating in illegal substance use are minimal; membership in a deviant peer group such as a gang; peer attitudes towards drugs are favorable and encourage the behavior;  personal alienation between members of the community due to lack of common values; accessibility or availability of substances; and extreme poverty for those children who were antisocial in childhood .</a:t>
            </a:r>
            <a:endParaRPr lang="en-US" dirty="0"/>
          </a:p>
          <a:p>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51</a:t>
            </a:fld>
            <a:endParaRPr lang="en-US"/>
          </a:p>
        </p:txBody>
      </p:sp>
    </p:spTree>
    <p:extLst>
      <p:ext uri="{BB962C8B-B14F-4D97-AF65-F5344CB8AC3E}">
        <p14:creationId xmlns:p14="http://schemas.microsoft.com/office/powerpoint/2010/main" val="24691993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a:t>
            </a:r>
            <a:r>
              <a:rPr lang="en-US" baseline="0" dirty="0"/>
              <a:t> the following prompt: “</a:t>
            </a:r>
            <a:r>
              <a:rPr lang="en-US" sz="1200" dirty="0"/>
              <a:t>There are many risk factors, or factors that can impact someone negatively, that can lead to substance use. How do you think individual’s who are exposed to these factors can overcome and not fall to substance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Allow them to share answers before moving onto the next slide.</a:t>
            </a:r>
          </a:p>
        </p:txBody>
      </p:sp>
      <p:sp>
        <p:nvSpPr>
          <p:cNvPr id="4" name="Slide Number Placeholder 3"/>
          <p:cNvSpPr>
            <a:spLocks noGrp="1"/>
          </p:cNvSpPr>
          <p:nvPr>
            <p:ph type="sldNum" sz="quarter" idx="10"/>
          </p:nvPr>
        </p:nvSpPr>
        <p:spPr/>
        <p:txBody>
          <a:bodyPr/>
          <a:lstStyle/>
          <a:p>
            <a:fld id="{3A01DA4E-4F3B-4E7B-885A-993792EFDDA8}" type="slidenum">
              <a:rPr lang="en-US" smtClean="0"/>
              <a:t>52</a:t>
            </a:fld>
            <a:endParaRPr lang="en-US"/>
          </a:p>
        </p:txBody>
      </p:sp>
    </p:spTree>
    <p:extLst>
      <p:ext uri="{BB962C8B-B14F-4D97-AF65-F5344CB8AC3E}">
        <p14:creationId xmlns:p14="http://schemas.microsoft.com/office/powerpoint/2010/main" val="6549079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Protective factors are aspects that make it less likely that an individual will experience a problem, in this case, youth substance use. An example is: if a person walks two miles a day, that is a protective factor from having a heart attack.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Positive influences from the environment, life experiences and individual aspects of a person contribute to protective factors that can keep youth from using substances. The presence of protective factors does not mean that there are no risk factors, rather that they may reduce the negative affect of risk factors. Examples of protective factors are: (Reveal 1) parental support and involvement and (Reveal 2) a “healthy” community that has accessible services and (Reveal 3) strong community support. </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A01DA4E-4F3B-4E7B-885A-993792EFDDA8}" type="slidenum">
              <a:rPr lang="en-US" smtClean="0"/>
              <a:t>53</a:t>
            </a:fld>
            <a:endParaRPr lang="en-US"/>
          </a:p>
        </p:txBody>
      </p:sp>
    </p:spTree>
    <p:extLst>
      <p:ext uri="{BB962C8B-B14F-4D97-AF65-F5344CB8AC3E}">
        <p14:creationId xmlns:p14="http://schemas.microsoft.com/office/powerpoint/2010/main" val="24351307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following information addresses protective factors specifically for middle school students as influenced by two subcategories of personal and family traits that can lead an individual to make positive behavior choices. </a:t>
            </a:r>
          </a:p>
          <a:p>
            <a:endParaRPr lang="en-US" baseline="0" dirty="0"/>
          </a:p>
          <a:p>
            <a:r>
              <a:rPr lang="en-US" baseline="0" dirty="0"/>
              <a:t>Individual traits include: mastery of academic skills, following rules for behavior at home, at school and in public places, the ability to make friends, and good peer relationships. </a:t>
            </a:r>
          </a:p>
          <a:p>
            <a:endParaRPr lang="en-US" baseline="0" dirty="0"/>
          </a:p>
          <a:p>
            <a:r>
              <a:rPr lang="en-US" baseline="0" dirty="0"/>
              <a:t>Family traits include: consistent discipline from parents, conversation-based discipline rather than physical discipline, and extended family support from grandparents, aunts and uncles. </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54</a:t>
            </a:fld>
            <a:endParaRPr lang="en-US"/>
          </a:p>
        </p:txBody>
      </p:sp>
    </p:spTree>
    <p:extLst>
      <p:ext uri="{BB962C8B-B14F-4D97-AF65-F5344CB8AC3E}">
        <p14:creationId xmlns:p14="http://schemas.microsoft.com/office/powerpoint/2010/main" val="21054436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following information addresses protective factors specifically for middle school students as influenced by the subcategory of school, peers, and community influences.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Traits of a community that can influence individual positive behaviors are: healthy peer groups – youth have friends that are making good choices; school engagement with students – there is a well rounded effort within the school to engage students during and after school hours; effective classroom management by educators; high academic standards are established at the community level; positive partnering between the school and family – everyone is on the same page; and school policies and practices to reduce bullying. </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55</a:t>
            </a:fld>
            <a:endParaRPr lang="en-US"/>
          </a:p>
        </p:txBody>
      </p:sp>
    </p:spTree>
    <p:extLst>
      <p:ext uri="{BB962C8B-B14F-4D97-AF65-F5344CB8AC3E}">
        <p14:creationId xmlns:p14="http://schemas.microsoft.com/office/powerpoint/2010/main" val="15962981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a:t>
            </a:r>
            <a:r>
              <a:rPr lang="en-US" baseline="0" dirty="0"/>
              <a:t> the following prompt: “</a:t>
            </a:r>
            <a:r>
              <a:rPr lang="en-US" sz="1200" dirty="0"/>
              <a:t>What are reason</a:t>
            </a:r>
            <a:r>
              <a:rPr lang="en-US" sz="1200" baseline="0" dirty="0"/>
              <a:t> teens choose not to use substances?”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Allow them to share answers before moving onto the next slide.</a:t>
            </a:r>
          </a:p>
        </p:txBody>
      </p:sp>
      <p:sp>
        <p:nvSpPr>
          <p:cNvPr id="4" name="Slide Number Placeholder 3"/>
          <p:cNvSpPr>
            <a:spLocks noGrp="1"/>
          </p:cNvSpPr>
          <p:nvPr>
            <p:ph type="sldNum" sz="quarter" idx="10"/>
          </p:nvPr>
        </p:nvSpPr>
        <p:spPr/>
        <p:txBody>
          <a:bodyPr/>
          <a:lstStyle/>
          <a:p>
            <a:fld id="{3A01DA4E-4F3B-4E7B-885A-993792EFDDA8}" type="slidenum">
              <a:rPr lang="en-US" smtClean="0"/>
              <a:t>56</a:t>
            </a:fld>
            <a:endParaRPr lang="en-US"/>
          </a:p>
        </p:txBody>
      </p:sp>
    </p:spTree>
    <p:extLst>
      <p:ext uri="{BB962C8B-B14F-4D97-AF65-F5344CB8AC3E}">
        <p14:creationId xmlns:p14="http://schemas.microsoft.com/office/powerpoint/2010/main" val="34831646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use alcohol and drugs, you are more likely to take risks that can lead to serious injuries</a:t>
            </a:r>
            <a:r>
              <a:rPr lang="en-US" baseline="0" dirty="0"/>
              <a:t> and dangerous situations. As you get older, your friends or others might pressure you to try alcohol or other drugs. Negative peer pressure is when you feel forced by others to do something you normally wouldn’t do; however, it’s important to stand up for your self and do what you know is right. Refusal skills can help you say no to negative peer pressure.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Refusal skills are a set of skills designed to help youth avoid participating</a:t>
            </a:r>
            <a:r>
              <a:rPr lang="en-US" baseline="0" dirty="0"/>
              <a:t> in high-risk behaviors such as drinking alcohol or using other drugs. The following acronym will help you prepare to refuse pressure to use substances: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 – Say “no.” When saying “no,” use a firm voice, don’t hesitate and look directly at the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 – Tell why not. Let them know why you do not want to participate. Honesty is good and it may influence your peers to change their minds as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 – Offer another idea. These are referred to as alternate activities. What is something fun that you and your friends could do that doesn’t involve alcohol or other drugs?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 – Promptly leave. If your refusal doesn’t go well and you’re still being pressured, leave. There is no harm in leaving the situation.</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57</a:t>
            </a:fld>
            <a:endParaRPr lang="en-US"/>
          </a:p>
        </p:txBody>
      </p:sp>
    </p:spTree>
    <p:extLst>
      <p:ext uri="{BB962C8B-B14F-4D97-AF65-F5344CB8AC3E}">
        <p14:creationId xmlns:p14="http://schemas.microsoft.com/office/powerpoint/2010/main" val="4568516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next section we are going</a:t>
            </a:r>
            <a:r>
              <a:rPr lang="en-US" baseline="0" dirty="0"/>
              <a:t> to discuss what substance use disorder is.</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58</a:t>
            </a:fld>
            <a:endParaRPr lang="en-US"/>
          </a:p>
        </p:txBody>
      </p:sp>
    </p:spTree>
    <p:extLst>
      <p:ext uri="{BB962C8B-B14F-4D97-AF65-F5344CB8AC3E}">
        <p14:creationId xmlns:p14="http://schemas.microsoft.com/office/powerpoint/2010/main" val="42919142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the Mayo Clinic,</a:t>
            </a:r>
            <a:r>
              <a:rPr lang="en-US" baseline="0" dirty="0"/>
              <a:t> Substance Use Disorder is a </a:t>
            </a:r>
            <a:r>
              <a:rPr lang="en-US" dirty="0"/>
              <a:t>disease that affects a person’s brain and behavior and leads to an inability to control their</a:t>
            </a:r>
            <a:r>
              <a:rPr lang="en-US" baseline="0" dirty="0"/>
              <a:t> </a:t>
            </a:r>
            <a:r>
              <a:rPr lang="en-US" dirty="0"/>
              <a:t>use of a legal or illegal drug or medication. Substance Use Disorder, or SUD,</a:t>
            </a:r>
            <a:r>
              <a:rPr lang="en-US" baseline="0" dirty="0"/>
              <a:t> is the medical term for</a:t>
            </a:r>
            <a:r>
              <a:rPr lang="en-US" dirty="0"/>
              <a:t> addiction, substance abuse and alcoholism. All of the substances</a:t>
            </a:r>
            <a:r>
              <a:rPr lang="en-US" baseline="0" dirty="0"/>
              <a:t> we’ve covered in this training can lead to an individual having substance use disorder.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Did you know, teens who begin drinking before the age of 15 are five times more likely to develop alcohol dependence or abuse in their life than those who begin drinking at the age of 21 or older? As we previously discussed, the brain is not fully developed until your mid-twenties; early substance use can interfere with brain growth and development and can lead to a dependence on substances.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Genetics, or family history, can influence someone having SUD. People with family members who had SUD have a greater chance of developing an addiction, but this does not guarantee that someone will develop SUD. Those other risk factors we discussed also can lead an individual toward a substance use disorder diagnosis.</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59</a:t>
            </a:fld>
            <a:endParaRPr lang="en-US"/>
          </a:p>
        </p:txBody>
      </p:sp>
    </p:spTree>
    <p:extLst>
      <p:ext uri="{BB962C8B-B14F-4D97-AF65-F5344CB8AC3E}">
        <p14:creationId xmlns:p14="http://schemas.microsoft.com/office/powerpoint/2010/main" val="31890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begin discussing the various types of alcohol I want to define a few terms that we</a:t>
            </a:r>
            <a:r>
              <a:rPr lang="en-US" baseline="0" dirty="0"/>
              <a:t> will use throughout the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term is blood alcohol concentration or BAC.</a:t>
            </a:r>
            <a:r>
              <a:rPr lang="en-US" baseline="0" dirty="0"/>
              <a:t> BAC</a:t>
            </a:r>
            <a:r>
              <a:rPr lang="en-US" dirty="0"/>
              <a:t> is the amount of alcohol that is present in the bloodstream. For example, having a BAC of 0.10 percent means there is about one drop of alcohol for every 1,000 drops of blood in the body. At certain BAC levels, alcohol has been shown to alter a person’s visual functions and perceptions, affecting his or her ability to react, concentrate or pay attention, process information and operate a vehicle. </a:t>
            </a:r>
          </a:p>
        </p:txBody>
      </p:sp>
      <p:sp>
        <p:nvSpPr>
          <p:cNvPr id="4" name="Slide Number Placeholder 3"/>
          <p:cNvSpPr>
            <a:spLocks noGrp="1"/>
          </p:cNvSpPr>
          <p:nvPr>
            <p:ph type="sldNum" sz="quarter" idx="10"/>
          </p:nvPr>
        </p:nvSpPr>
        <p:spPr/>
        <p:txBody>
          <a:bodyPr/>
          <a:lstStyle/>
          <a:p>
            <a:fld id="{3A01DA4E-4F3B-4E7B-885A-993792EFDDA8}" type="slidenum">
              <a:rPr lang="en-US" smtClean="0"/>
              <a:t>6</a:t>
            </a:fld>
            <a:endParaRPr lang="en-US"/>
          </a:p>
        </p:txBody>
      </p:sp>
    </p:spTree>
    <p:extLst>
      <p:ext uri="{BB962C8B-B14F-4D97-AF65-F5344CB8AC3E}">
        <p14:creationId xmlns:p14="http://schemas.microsoft.com/office/powerpoint/2010/main" val="27486917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1) According</a:t>
            </a:r>
            <a:r>
              <a:rPr lang="en-US" baseline="0" dirty="0"/>
              <a:t> to the Mayo Clinic, drug addiction can start with experimental use of recreational drugs in social settings. For some people, this use becomes more frequent leading to addiction. For other individuals, drug addiction, particularly opioids, begins with exposure. This could be exposure from prescribed medication or from receiving medication from a friend or relative who has been prescribed. </a:t>
            </a:r>
          </a:p>
          <a:p>
            <a:endParaRPr lang="en-US" baseline="0" dirty="0"/>
          </a:p>
          <a:p>
            <a:r>
              <a:rPr lang="en-US" baseline="0" dirty="0"/>
              <a:t>The risk of addiction varies by drug. (Reveal 2) Some drugs have a higher risk and cause addiction more quickly than others. As time goes on, individuals may need larger doses of the drug to feel its effects. (Reveal 3) This can lead individuals to needing the drug to feel good and that it is difficult to go without the drug in their system. Individuals who may attempt to stop their drug use may face intense cravings for the drug and may face other withdrawal symptoms. </a:t>
            </a:r>
          </a:p>
          <a:p>
            <a:endParaRPr lang="en-US" baseline="0" dirty="0"/>
          </a:p>
          <a:p>
            <a:r>
              <a:rPr lang="en-US" baseline="0" dirty="0"/>
              <a:t>(Reveal 4) Unhealthy use of drugs can be recognized through the following possible indications:</a:t>
            </a:r>
          </a:p>
          <a:p>
            <a:pPr marL="171450" indent="-171450">
              <a:buFont typeface="Arial" panose="020B0604020202020204" pitchFamily="34" charset="0"/>
              <a:buChar char="•"/>
            </a:pPr>
            <a:r>
              <a:rPr lang="en-US" baseline="0" dirty="0"/>
              <a:t>(Reveal 5) Problems at school or work: missing classes or shifts, a disinterest in extracurricular activities and a decline in grades or work performance.</a:t>
            </a:r>
          </a:p>
          <a:p>
            <a:pPr marL="171450" indent="-171450">
              <a:buFont typeface="Arial" panose="020B0604020202020204" pitchFamily="34" charset="0"/>
              <a:buChar char="•"/>
            </a:pPr>
            <a:r>
              <a:rPr lang="en-US" baseline="0" dirty="0"/>
              <a:t>(Reveal 6) Physical health issues: lack of energy or motivation, a change in weight, red eyes</a:t>
            </a:r>
          </a:p>
          <a:p>
            <a:pPr marL="171450" indent="-171450">
              <a:buFont typeface="Arial" panose="020B0604020202020204" pitchFamily="34" charset="0"/>
              <a:buChar char="•"/>
            </a:pPr>
            <a:r>
              <a:rPr lang="en-US" baseline="0" dirty="0"/>
              <a:t>(Reveal 7) Neglected appearance: poor grooming habits and lack of interest in clothing or looks</a:t>
            </a:r>
          </a:p>
          <a:p>
            <a:pPr marL="171450" indent="-171450">
              <a:buFont typeface="Arial" panose="020B0604020202020204" pitchFamily="34" charset="0"/>
              <a:buChar char="•"/>
            </a:pPr>
            <a:r>
              <a:rPr lang="en-US" baseline="0" dirty="0"/>
              <a:t>(Reveal 8) Changes in behavior: private and protective of their bedroom, secretive of plans with friends, or changes in relationships with family and friends</a:t>
            </a:r>
          </a:p>
          <a:p>
            <a:pPr marL="171450" indent="-171450">
              <a:buFont typeface="Arial" panose="020B0604020202020204" pitchFamily="34" charset="0"/>
              <a:buChar char="•"/>
            </a:pPr>
            <a:r>
              <a:rPr lang="en-US" baseline="0" dirty="0"/>
              <a:t>(Reveal 9) Money issues: Asks for money without explanation and missing money or items from around the home that may be used to support drug use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If you believe that a friend may being using substances and/or has an unhealthy relationship with alcohol, tobacco or other drugs, it is important to notify a trusted adult of your concerns. </a:t>
            </a:r>
          </a:p>
        </p:txBody>
      </p:sp>
      <p:sp>
        <p:nvSpPr>
          <p:cNvPr id="4" name="Slide Number Placeholder 3"/>
          <p:cNvSpPr>
            <a:spLocks noGrp="1"/>
          </p:cNvSpPr>
          <p:nvPr>
            <p:ph type="sldNum" sz="quarter" idx="10"/>
          </p:nvPr>
        </p:nvSpPr>
        <p:spPr/>
        <p:txBody>
          <a:bodyPr/>
          <a:lstStyle/>
          <a:p>
            <a:fld id="{3A01DA4E-4F3B-4E7B-885A-993792EFDDA8}" type="slidenum">
              <a:rPr lang="en-US" smtClean="0"/>
              <a:t>60</a:t>
            </a:fld>
            <a:endParaRPr lang="en-US"/>
          </a:p>
        </p:txBody>
      </p:sp>
    </p:spTree>
    <p:extLst>
      <p:ext uri="{BB962C8B-B14F-4D97-AF65-F5344CB8AC3E}">
        <p14:creationId xmlns:p14="http://schemas.microsoft.com/office/powerpoint/2010/main" val="32399821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asking</a:t>
            </a:r>
            <a:r>
              <a:rPr lang="en-US" baseline="0" dirty="0"/>
              <a:t> the class: “do you know what a bystander is?”</a:t>
            </a:r>
          </a:p>
          <a:p>
            <a:endParaRPr lang="en-US" baseline="0" dirty="0"/>
          </a:p>
          <a:p>
            <a:r>
              <a:rPr lang="en-US" dirty="0"/>
              <a:t>A bystander is a person</a:t>
            </a:r>
            <a:r>
              <a:rPr lang="en-US" baseline="0" dirty="0"/>
              <a:t> who witnesses a conflict or an incident, but does nothing to stop the situation or help the person in trouble. An active and empowered bystander takes action when they witness a person in need. Rather than stepping aside and doing nothing, an active bystander intervenes with the goal of helping the other person.</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61</a:t>
            </a:fld>
            <a:endParaRPr lang="en-US"/>
          </a:p>
        </p:txBody>
      </p:sp>
    </p:spTree>
    <p:extLst>
      <p:ext uri="{BB962C8B-B14F-4D97-AF65-F5344CB8AC3E}">
        <p14:creationId xmlns:p14="http://schemas.microsoft.com/office/powerpoint/2010/main" val="13497044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Before a risky situation occurs, there are clues that something may be getting out of hand. Intervening before imminent harm can reduce the likelihood of violence. Warning signs can include excessive drinking, verbal arguments and body language signaling that someone is uncomfortable.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Five Steps to Being an Active Bystander:</a:t>
            </a:r>
          </a:p>
          <a:p>
            <a:pPr marL="228600" indent="-228600">
              <a:buAutoNum type="arabicParenR"/>
            </a:pPr>
            <a:endParaRPr lang="en-US" baseline="0" dirty="0"/>
          </a:p>
          <a:p>
            <a:pPr marL="228600" indent="-228600">
              <a:buAutoNum type="arabicParen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a:t>(Reveal 1) Notice the event – an event can look differently in every situation. An event could be when you notice that your friend is hanging out with a group of students that don’t make positive choices and could be leading your friend down a dangerous path.</a:t>
            </a:r>
            <a:r>
              <a:rPr lang="en-US" sz="1200" kern="1200" dirty="0">
                <a:solidFill>
                  <a:schemeClr val="tx1"/>
                </a:solidFill>
                <a:latin typeface="+mn-lt"/>
                <a:ea typeface="+mn-ea"/>
                <a:cs typeface="+mn-cs"/>
              </a:rPr>
              <a:t> Be aware of your surroundings at all times. There are many distractions that can make it easy to not notice when something is wrong. Try your best to stay alert in all settings so you can pick up on anything that could potentially turn into an unsafe situation.</a:t>
            </a:r>
          </a:p>
          <a:p>
            <a:pPr marL="228600" indent="-228600">
              <a:buAutoNum type="arabicParen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a:t>(Reveal 2) Determine whether the event is a problem or an emergency and how you can safely respond – In the situation we just referenced, this event is not an emergency. It is a problem. Regardless, you want to respond in a safe manner. </a:t>
            </a:r>
            <a:r>
              <a:rPr lang="en-US" sz="1200" kern="1200" dirty="0">
                <a:solidFill>
                  <a:schemeClr val="tx1"/>
                </a:solidFill>
                <a:latin typeface="+mn-lt"/>
                <a:ea typeface="+mn-ea"/>
                <a:cs typeface="+mn-cs"/>
              </a:rPr>
              <a:t>Avoid the bystander effect. Studies have shown that the greater the number of people present, the less likely people are to help a person in distress. If you witness an emergency situation, don’t wait to see if others around you will respond before intervening.</a:t>
            </a:r>
          </a:p>
          <a:p>
            <a:pPr marL="228600" indent="-228600">
              <a:buAutoNum type="arabicParen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a:t>(Reveal 3) Assume responsibility – as this person’s friend and as someone who noticed their behavior and the behaviors of the group of students they’re around, it is your responsibility to take action.</a:t>
            </a:r>
            <a:r>
              <a:rPr lang="en-US" sz="1200" kern="1200" dirty="0">
                <a:solidFill>
                  <a:schemeClr val="tx1"/>
                </a:solidFill>
                <a:latin typeface="+mn-lt"/>
                <a:ea typeface="+mn-ea"/>
                <a:cs typeface="+mn-cs"/>
              </a:rPr>
              <a:t> Don’t be afraid to be the first person to step in and take responsibility. Remember that safety begins with you.</a:t>
            </a:r>
          </a:p>
          <a:p>
            <a:pPr marL="228600" indent="-228600">
              <a:buAutoNum type="arabicParenR"/>
            </a:pPr>
            <a:endParaRPr lang="en-US" baseline="0" dirty="0"/>
          </a:p>
          <a:p>
            <a:pPr marL="228600" indent="-228600">
              <a:buAutoNum type="arabicParenR"/>
            </a:pPr>
            <a:r>
              <a:rPr lang="en-US" baseline="0" dirty="0"/>
              <a:t>(Reveal 4) Come up with a plan – this plan does not have to revolve around you taking immediate action. </a:t>
            </a:r>
            <a:r>
              <a:rPr lang="en-US" sz="1200" kern="1200" dirty="0">
                <a:solidFill>
                  <a:schemeClr val="tx1"/>
                </a:solidFill>
                <a:latin typeface="+mn-lt"/>
                <a:ea typeface="+mn-ea"/>
                <a:cs typeface="+mn-cs"/>
              </a:rPr>
              <a:t>Carefully consider the situation before taking any action and never put yourself in danger. </a:t>
            </a:r>
            <a:r>
              <a:rPr lang="en-US" baseline="0" dirty="0"/>
              <a:t>The plan could include talking to your friends parents, a teacher or school counselor and sharing your concern. They may have also noticed this or if not, they will thank you for bringing it to their attention. The adult will know how to properly respond to your friend’s actions.</a:t>
            </a:r>
            <a:r>
              <a:rPr lang="en-US" sz="1200" kern="1200" dirty="0">
                <a:solidFill>
                  <a:schemeClr val="tx1"/>
                </a:solidFill>
                <a:latin typeface="+mn-lt"/>
                <a:ea typeface="+mn-ea"/>
                <a:cs typeface="+mn-cs"/>
              </a:rPr>
              <a:t> There are different ways in which you can intervene. </a:t>
            </a:r>
          </a:p>
          <a:p>
            <a:pPr marL="228600" indent="-228600">
              <a:buAutoNum type="arabicParenR"/>
            </a:pPr>
            <a:endParaRPr lang="en-US" baseline="0" dirty="0"/>
          </a:p>
          <a:p>
            <a:pPr marL="228600" indent="-228600">
              <a:buAutoNum type="arabicParenR"/>
            </a:pPr>
            <a:r>
              <a:rPr lang="en-US" baseline="0" dirty="0"/>
              <a:t>(Reveal 5) Take action to protect yourself and others – No matter what the situation is, you must protect yourself and others. You do not want yourself or other people to get hurt because you are trying to help someone else. This is why it is important to involve an adult. </a:t>
            </a:r>
          </a:p>
          <a:p>
            <a:pPr marL="228600" indent="-228600">
              <a:buAutoNum type="arabicParenR"/>
            </a:pPr>
            <a:endParaRPr lang="en-US" baseline="0" dirty="0"/>
          </a:p>
          <a:p>
            <a:pPr marL="0" indent="0">
              <a:buNone/>
            </a:pPr>
            <a:r>
              <a:rPr lang="en-US" baseline="0" dirty="0"/>
              <a:t>In emergencies, it is important to call 911. Emergencies may include: alcohol poisoning, injuries related to alcohol or other drug use as well as impaired driving. </a:t>
            </a:r>
          </a:p>
        </p:txBody>
      </p:sp>
      <p:sp>
        <p:nvSpPr>
          <p:cNvPr id="4" name="Slide Number Placeholder 3"/>
          <p:cNvSpPr>
            <a:spLocks noGrp="1"/>
          </p:cNvSpPr>
          <p:nvPr>
            <p:ph type="sldNum" sz="quarter" idx="10"/>
          </p:nvPr>
        </p:nvSpPr>
        <p:spPr/>
        <p:txBody>
          <a:bodyPr/>
          <a:lstStyle/>
          <a:p>
            <a:fld id="{3A01DA4E-4F3B-4E7B-885A-993792EFDDA8}" type="slidenum">
              <a:rPr lang="en-US" smtClean="0"/>
              <a:t>62</a:t>
            </a:fld>
            <a:endParaRPr lang="en-US"/>
          </a:p>
        </p:txBody>
      </p:sp>
    </p:spTree>
    <p:extLst>
      <p:ext uri="{BB962C8B-B14F-4D97-AF65-F5344CB8AC3E}">
        <p14:creationId xmlns:p14="http://schemas.microsoft.com/office/powerpoint/2010/main" val="35736856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1) Directly intervene in the moment to prevent a problem from occurring. This can look like asking someone who looks uncomfortable in a situation, “Are you doing okay?”</a:t>
            </a:r>
          </a:p>
          <a:p>
            <a:endParaRPr lang="en-US" dirty="0"/>
          </a:p>
          <a:p>
            <a:r>
              <a:rPr lang="en-US" dirty="0"/>
              <a:t>(Reveal 2) Delegate: Seek assistance from someone else, whether a peer or police officer. If you feel uncomfortable acting alone, don’t hesitate to ask a friend or a peer to help you out.</a:t>
            </a:r>
          </a:p>
          <a:p>
            <a:endParaRPr lang="en-US" dirty="0"/>
          </a:p>
          <a:p>
            <a:r>
              <a:rPr lang="en-US" dirty="0"/>
              <a:t>(Reveal 3) Distract: Interrupt the situation without directly confronting the harmful behavior. If it appears that someone is taking advantage of a person who has been drinking, distract the offender by interrupting the situation. Even if you don’t know the person, interject by saying “Hey, I was looking for you!” Be creative! At this time, you should also plan to call 911.</a:t>
            </a:r>
          </a:p>
        </p:txBody>
      </p:sp>
      <p:sp>
        <p:nvSpPr>
          <p:cNvPr id="4" name="Slide Number Placeholder 3"/>
          <p:cNvSpPr>
            <a:spLocks noGrp="1"/>
          </p:cNvSpPr>
          <p:nvPr>
            <p:ph type="sldNum" sz="quarter" idx="10"/>
          </p:nvPr>
        </p:nvSpPr>
        <p:spPr/>
        <p:txBody>
          <a:bodyPr/>
          <a:lstStyle/>
          <a:p>
            <a:fld id="{3A01DA4E-4F3B-4E7B-885A-993792EFDDA8}" type="slidenum">
              <a:rPr lang="en-US" smtClean="0"/>
              <a:t>63</a:t>
            </a:fld>
            <a:endParaRPr lang="en-US"/>
          </a:p>
        </p:txBody>
      </p:sp>
    </p:spTree>
    <p:extLst>
      <p:ext uri="{BB962C8B-B14F-4D97-AF65-F5344CB8AC3E}">
        <p14:creationId xmlns:p14="http://schemas.microsoft.com/office/powerpoint/2010/main" val="8371155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all situations</a:t>
            </a:r>
            <a:r>
              <a:rPr lang="en-US" baseline="0" dirty="0"/>
              <a:t> that involve substances, you should communicate this to a trusted adult. Trusted adults may be different for each individual, but examples are: </a:t>
            </a:r>
          </a:p>
          <a:p>
            <a:pPr marL="171450" indent="-171450">
              <a:buFont typeface="Arial" panose="020B0604020202020204" pitchFamily="34" charset="0"/>
              <a:buChar char="•"/>
            </a:pPr>
            <a:r>
              <a:rPr lang="en-US" baseline="0" dirty="0"/>
              <a:t>(Reveal 1) parents – whether this is your own set of parents, or a friends</a:t>
            </a:r>
          </a:p>
          <a:p>
            <a:pPr marL="171450" indent="-171450">
              <a:buFont typeface="Arial" panose="020B0604020202020204" pitchFamily="34" charset="0"/>
              <a:buChar char="•"/>
            </a:pPr>
            <a:r>
              <a:rPr lang="en-US" baseline="0" dirty="0"/>
              <a:t>(Reveal 2) teachers and coaches – these are people who care for you and want to see you succeed</a:t>
            </a:r>
          </a:p>
          <a:p>
            <a:pPr marL="171450" indent="-171450">
              <a:buFont typeface="Arial" panose="020B0604020202020204" pitchFamily="34" charset="0"/>
              <a:buChar char="•"/>
            </a:pPr>
            <a:r>
              <a:rPr lang="en-US" baseline="0" dirty="0"/>
              <a:t>(Reveal 3) police officers – this may be your school’s resource officer or even a police officer that lives in your community</a:t>
            </a:r>
          </a:p>
          <a:p>
            <a:pPr marL="171450" indent="-171450">
              <a:buFont typeface="Arial" panose="020B0604020202020204" pitchFamily="34" charset="0"/>
              <a:buChar char="•"/>
            </a:pPr>
            <a:r>
              <a:rPr lang="en-US" baseline="0" dirty="0"/>
              <a:t>(Reveal 4) doctors and nurses – you can ask your doctor questions and share information with them confidentially</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64</a:t>
            </a:fld>
            <a:endParaRPr lang="en-US"/>
          </a:p>
        </p:txBody>
      </p:sp>
    </p:spTree>
    <p:extLst>
      <p:ext uri="{BB962C8B-B14F-4D97-AF65-F5344CB8AC3E}">
        <p14:creationId xmlns:p14="http://schemas.microsoft.com/office/powerpoint/2010/main" val="39996371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ask the class if they have any</a:t>
            </a:r>
            <a:r>
              <a:rPr lang="en-US" baseline="0" dirty="0"/>
              <a:t> questions. If you are unsure on where to direct your students to answer, please feel free to reach out to Virginia ABC Education and Prevention at 804-977-7440 or at education@abc.virginia.gov. </a:t>
            </a:r>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65</a:t>
            </a:fld>
            <a:endParaRPr lang="en-US"/>
          </a:p>
        </p:txBody>
      </p:sp>
    </p:spTree>
    <p:extLst>
      <p:ext uri="{BB962C8B-B14F-4D97-AF65-F5344CB8AC3E}">
        <p14:creationId xmlns:p14="http://schemas.microsoft.com/office/powerpoint/2010/main" val="39436372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facilitating the Alcohol, Tobacco</a:t>
            </a:r>
            <a:r>
              <a:rPr lang="en-US" sz="1200" kern="1200" baseline="0" dirty="0">
                <a:solidFill>
                  <a:schemeClr val="tx1"/>
                </a:solidFill>
                <a:effectLst/>
                <a:latin typeface="+mn-lt"/>
                <a:ea typeface="+mn-ea"/>
                <a:cs typeface="+mn-cs"/>
              </a:rPr>
              <a:t> and Other Drugs training for middle school students.</a:t>
            </a:r>
            <a:r>
              <a:rPr lang="en-US" sz="1200" kern="1200" dirty="0">
                <a:solidFill>
                  <a:schemeClr val="tx1"/>
                </a:solidFill>
                <a:effectLst/>
                <a:latin typeface="+mn-lt"/>
                <a:ea typeface="+mn-ea"/>
                <a:cs typeface="+mn-cs"/>
              </a:rPr>
              <a:t> We hope that</a:t>
            </a:r>
            <a:r>
              <a:rPr lang="en-US" sz="1200" kern="1200" baseline="0" dirty="0">
                <a:solidFill>
                  <a:schemeClr val="tx1"/>
                </a:solidFill>
                <a:effectLst/>
                <a:latin typeface="+mn-lt"/>
                <a:ea typeface="+mn-ea"/>
                <a:cs typeface="+mn-cs"/>
              </a:rPr>
              <a:t> this material was useful and tat you were able to integrate it into your curriculum. </a:t>
            </a:r>
            <a:r>
              <a:rPr lang="en-US" sz="1200" kern="1200" dirty="0">
                <a:solidFill>
                  <a:schemeClr val="tx1"/>
                </a:solidFill>
                <a:effectLst/>
                <a:latin typeface="+mn-lt"/>
                <a:ea typeface="+mn-ea"/>
                <a:cs typeface="+mn-cs"/>
              </a:rPr>
              <a:t>Should you have any additional questions or concerns please contact Virginia ABC Education and Prevention at education@abc.virginia.com or call 804-997-7440. For updates and more information on our programs, like us on Facebook at Virginia ABC Education and Prevention. </a:t>
            </a:r>
          </a:p>
          <a:p>
            <a:endParaRPr lang="en-US" dirty="0"/>
          </a:p>
        </p:txBody>
      </p:sp>
      <p:sp>
        <p:nvSpPr>
          <p:cNvPr id="4" name="Slide Number Placeholder 3"/>
          <p:cNvSpPr>
            <a:spLocks noGrp="1"/>
          </p:cNvSpPr>
          <p:nvPr>
            <p:ph type="sldNum" sz="quarter" idx="10"/>
          </p:nvPr>
        </p:nvSpPr>
        <p:spPr/>
        <p:txBody>
          <a:bodyPr/>
          <a:lstStyle/>
          <a:p>
            <a:fld id="{3A01DA4E-4F3B-4E7B-885A-993792EFDDA8}" type="slidenum">
              <a:rPr lang="en-US" smtClean="0"/>
              <a:t>66</a:t>
            </a:fld>
            <a:endParaRPr lang="en-US"/>
          </a:p>
        </p:txBody>
      </p:sp>
    </p:spTree>
    <p:extLst>
      <p:ext uri="{BB962C8B-B14F-4D97-AF65-F5344CB8AC3E}">
        <p14:creationId xmlns:p14="http://schemas.microsoft.com/office/powerpoint/2010/main" val="96511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a:t>
            </a:r>
            <a:r>
              <a:rPr lang="en-US" baseline="0" dirty="0"/>
              <a:t> factors can affect an individual’s BAC.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How much alcohol is in the drink or the strength of the drink is a factor. We will discuss this more in the next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rate of consumption, so how quickly someone is consuming alcohol.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An individual’s body size or weight contributes to BAC levels. An individual who weighs 200 pounds will process alcohol differently than someone who weighs 150 pounds.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How much food an individual has consumed is an important factor. It’s very important to drink alcohol on a full stomach. Food, especially foods high in protein, slows the absorption of alcohol into the blood stream.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An individual’s biological sex impacts their BAC as well. On average, females tend to be smaller than males and tend to have more body fat and carry less water than males. Body fat retains alcohol and water helps disperse alcohol.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Other drug use can also impact an individual’s BAC. Many medications when combined with alcohol can intensify the effects and pose a danger to your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Suggestions like taking a cold shower or having coffee will not lower your BAC level. Only time will lower your BAC.</a:t>
            </a:r>
          </a:p>
        </p:txBody>
      </p:sp>
      <p:sp>
        <p:nvSpPr>
          <p:cNvPr id="4" name="Slide Number Placeholder 3"/>
          <p:cNvSpPr>
            <a:spLocks noGrp="1"/>
          </p:cNvSpPr>
          <p:nvPr>
            <p:ph type="sldNum" sz="quarter" idx="10"/>
          </p:nvPr>
        </p:nvSpPr>
        <p:spPr/>
        <p:txBody>
          <a:bodyPr/>
          <a:lstStyle/>
          <a:p>
            <a:fld id="{3A01DA4E-4F3B-4E7B-885A-993792EFDDA8}" type="slidenum">
              <a:rPr lang="en-US" smtClean="0"/>
              <a:t>7</a:t>
            </a:fld>
            <a:endParaRPr lang="en-US"/>
          </a:p>
        </p:txBody>
      </p:sp>
    </p:spTree>
    <p:extLst>
      <p:ext uri="{BB962C8B-B14F-4D97-AF65-F5344CB8AC3E}">
        <p14:creationId xmlns:p14="http://schemas.microsoft.com/office/powerpoint/2010/main" val="27830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On the last slide we referenced that the strength of a drink can impact an individual’s BAC. A standard size drink is a term for equating various types of alcoholic beverages to one another.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Standard size drinks contain approximately the same amount of alcohol and help estimate blood alcohol concentration (BAC). This is because the liver metabolizes or processes one standard size drink per hour.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Standard size drinks are defined as 12 ounces of beer at 5% alcohol by volume (ABV), 5 ounces of wine at 12% ABV and 1.5 ounces of liquor at 80 proof or 40% ABV.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However, the percentage of alcohol found in different kinds of beer, wine or mixed beverages are not always equal to that of a standard size drink. For example, one mixed drink at a restaurant could equal three standard size drinks due to the amount of alcohol it contains.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Individuals may not be aware of what a standard size drink is or how to calculate the number of standard size drinks they’ve had in one sitting. This disconnect could lead to inaccurate tracking of alcohol consumption and binge drinking, which we will now explore further. </a:t>
            </a:r>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8</a:t>
            </a:fld>
            <a:endParaRPr lang="en-US" dirty="0"/>
          </a:p>
        </p:txBody>
      </p:sp>
    </p:spTree>
    <p:extLst>
      <p:ext uri="{BB962C8B-B14F-4D97-AF65-F5344CB8AC3E}">
        <p14:creationId xmlns:p14="http://schemas.microsoft.com/office/powerpoint/2010/main" val="3343719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Binge drinking is the</a:t>
            </a:r>
            <a:r>
              <a:rPr lang="en-US" sz="1200" kern="1200" baseline="0" dirty="0">
                <a:solidFill>
                  <a:schemeClr val="tx1"/>
                </a:solidFill>
                <a:effectLst/>
                <a:latin typeface="+mn-lt"/>
                <a:ea typeface="+mn-ea"/>
                <a:cs typeface="+mn-cs"/>
              </a:rPr>
              <a:t> excessive</a:t>
            </a:r>
            <a:r>
              <a:rPr lang="en-US" sz="1200" kern="1200" dirty="0">
                <a:solidFill>
                  <a:schemeClr val="tx1"/>
                </a:solidFill>
                <a:effectLst/>
                <a:latin typeface="+mn-lt"/>
                <a:ea typeface="+mn-ea"/>
                <a:cs typeface="+mn-cs"/>
              </a:rPr>
              <a:t> consumption of alcohol that brings blood</a:t>
            </a:r>
            <a:r>
              <a:rPr lang="en-US" sz="1200" kern="1200" baseline="0" dirty="0">
                <a:solidFill>
                  <a:schemeClr val="tx1"/>
                </a:solidFill>
                <a:effectLst/>
                <a:latin typeface="+mn-lt"/>
                <a:ea typeface="+mn-ea"/>
                <a:cs typeface="+mn-cs"/>
              </a:rPr>
              <a:t> alcohol concentration (BAC)</a:t>
            </a:r>
            <a:r>
              <a:rPr lang="en-US" sz="1200" kern="1200" dirty="0">
                <a:solidFill>
                  <a:schemeClr val="tx1"/>
                </a:solidFill>
                <a:effectLst/>
                <a:latin typeface="+mn-lt"/>
                <a:ea typeface="+mn-ea"/>
                <a:cs typeface="+mn-cs"/>
              </a:rPr>
              <a:t> levels to at least 0.08% in about two hours. It’s also defined as consuming five or more alcoholic drinks for men or</a:t>
            </a:r>
            <a:r>
              <a:rPr lang="en-US" sz="1200" kern="1200" baseline="0" dirty="0">
                <a:solidFill>
                  <a:schemeClr val="tx1"/>
                </a:solidFill>
                <a:effectLst/>
                <a:latin typeface="+mn-lt"/>
                <a:ea typeface="+mn-ea"/>
                <a:cs typeface="+mn-cs"/>
              </a:rPr>
              <a:t> four or more alcoholic drinks for women in one sitting. This is referring to standard size drinks, as discussed on the previous slide. Heavy alcohol use is binge drinking on five or more days in the past month.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see binge drinking occur the most among adults 18-34 years old and it’s twice as common among men than women.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fact, most drinkers under the age of 21 report binge drinking and often consume excessively</a:t>
            </a:r>
            <a:r>
              <a:rPr lang="en-US" sz="1200" kern="1200" baseline="0" dirty="0">
                <a:solidFill>
                  <a:schemeClr val="tx1"/>
                </a:solidFill>
                <a:effectLst/>
                <a:latin typeface="+mn-lt"/>
                <a:ea typeface="+mn-ea"/>
                <a:cs typeface="+mn-cs"/>
              </a:rPr>
              <a:t> harmful amounts when binge drinking does occur.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According to the 2019 Monitoring the Future Survey, </a:t>
            </a:r>
            <a:r>
              <a:rPr lang="en-US" dirty="0"/>
              <a:t>3.7% of 8</a:t>
            </a:r>
            <a:r>
              <a:rPr lang="en-US" baseline="30000" dirty="0"/>
              <a:t>th</a:t>
            </a:r>
            <a:r>
              <a:rPr lang="en-US" dirty="0"/>
              <a:t> graders, 8.7% of 10</a:t>
            </a:r>
            <a:r>
              <a:rPr lang="en-US" baseline="30000" dirty="0"/>
              <a:t>th</a:t>
            </a:r>
            <a:r>
              <a:rPr lang="en-US" dirty="0"/>
              <a:t> graders and 14.4% of 12</a:t>
            </a:r>
            <a:r>
              <a:rPr lang="en-US" baseline="30000" dirty="0"/>
              <a:t>th</a:t>
            </a:r>
            <a:r>
              <a:rPr lang="en-US" dirty="0"/>
              <a:t> graders </a:t>
            </a:r>
            <a:r>
              <a:rPr lang="en-US" sz="1200" kern="1200" dirty="0">
                <a:solidFill>
                  <a:schemeClr val="tx1"/>
                </a:solidFill>
                <a:effectLst/>
                <a:latin typeface="+mn-lt"/>
                <a:ea typeface="+mn-ea"/>
                <a:cs typeface="+mn-cs"/>
              </a:rPr>
              <a:t>reported</a:t>
            </a:r>
            <a:r>
              <a:rPr lang="en-US" sz="1200" kern="1200" baseline="0" dirty="0">
                <a:solidFill>
                  <a:schemeClr val="tx1"/>
                </a:solidFill>
                <a:effectLst/>
                <a:latin typeface="+mn-lt"/>
                <a:ea typeface="+mn-ea"/>
                <a:cs typeface="+mn-cs"/>
              </a:rPr>
              <a:t> drinking 5+ drinks in a row in the last two weeks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2B4A3F-45CA-4265-9181-68CB82E13117}" type="slidenum">
              <a:rPr lang="en-US" smtClean="0"/>
              <a:t>9</a:t>
            </a:fld>
            <a:endParaRPr lang="en-US" dirty="0"/>
          </a:p>
        </p:txBody>
      </p:sp>
    </p:spTree>
    <p:extLst>
      <p:ext uri="{BB962C8B-B14F-4D97-AF65-F5344CB8AC3E}">
        <p14:creationId xmlns:p14="http://schemas.microsoft.com/office/powerpoint/2010/main" val="129641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solidFill>
                  <a:srgbClr val="660560"/>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EF3E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4" name="Straight Connector 13"/>
          <p:cNvCxnSpPr/>
          <p:nvPr userDrawn="1"/>
        </p:nvCxnSpPr>
        <p:spPr>
          <a:xfrm>
            <a:off x="1524000" y="3552827"/>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74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C4C5B-9812-4A48-B756-7986339F5E2D}"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DFC7A-8F82-4D81-8DCE-E262A7759EB2}" type="slidenum">
              <a:rPr lang="en-US" smtClean="0"/>
              <a:t>‹#›</a:t>
            </a:fld>
            <a:endParaRPr lang="en-US"/>
          </a:p>
        </p:txBody>
      </p:sp>
    </p:spTree>
    <p:extLst>
      <p:ext uri="{BB962C8B-B14F-4D97-AF65-F5344CB8AC3E}">
        <p14:creationId xmlns:p14="http://schemas.microsoft.com/office/powerpoint/2010/main" val="190023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C4C5B-9812-4A48-B756-7986339F5E2D}"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8DFC7A-8F82-4D81-8DCE-E262A7759EB2}" type="slidenum">
              <a:rPr lang="en-US" smtClean="0"/>
              <a:t>‹#›</a:t>
            </a:fld>
            <a:endParaRPr lang="en-US"/>
          </a:p>
        </p:txBody>
      </p:sp>
    </p:spTree>
    <p:extLst>
      <p:ext uri="{BB962C8B-B14F-4D97-AF65-F5344CB8AC3E}">
        <p14:creationId xmlns:p14="http://schemas.microsoft.com/office/powerpoint/2010/main" val="774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0" y="1"/>
            <a:ext cx="12192000" cy="1690688"/>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39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solidFill>
                  <a:srgbClr val="66056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6371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userDrawn="1"/>
        </p:nvSpPr>
        <p:spPr>
          <a:xfrm>
            <a:off x="0" y="1"/>
            <a:ext cx="12192000" cy="1690688"/>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240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Rectangle 7"/>
          <p:cNvSpPr/>
          <p:nvPr userDrawn="1"/>
        </p:nvSpPr>
        <p:spPr>
          <a:xfrm>
            <a:off x="0" y="1"/>
            <a:ext cx="12192000" cy="1690688"/>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413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34183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8DFC7A-8F82-4D81-8DCE-E262A7759EB2}" type="slidenum">
              <a:rPr lang="en-US" smtClean="0"/>
              <a:t>‹#›</a:t>
            </a:fld>
            <a:endParaRPr lang="en-US" dirty="0"/>
          </a:p>
        </p:txBody>
      </p:sp>
    </p:spTree>
    <p:extLst>
      <p:ext uri="{BB962C8B-B14F-4D97-AF65-F5344CB8AC3E}">
        <p14:creationId xmlns:p14="http://schemas.microsoft.com/office/powerpoint/2010/main" val="243381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C4C5B-9812-4A48-B756-7986339F5E2D}" type="datetimeFigureOut">
              <a:rPr lang="en-US" smtClean="0"/>
              <a:t>4/27/2022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DFC7A-8F82-4D81-8DCE-E262A7759EB2}" type="slidenum">
              <a:rPr lang="en-US" smtClean="0"/>
              <a:t>‹#›</a:t>
            </a:fld>
            <a:endParaRPr lang="en-US"/>
          </a:p>
        </p:txBody>
      </p:sp>
    </p:spTree>
    <p:extLst>
      <p:ext uri="{BB962C8B-B14F-4D97-AF65-F5344CB8AC3E}">
        <p14:creationId xmlns:p14="http://schemas.microsoft.com/office/powerpoint/2010/main" val="62090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C4C5B-9812-4A48-B756-7986339F5E2D}" type="datetimeFigureOut">
              <a:rPr lang="en-US" smtClean="0"/>
              <a:t>4/27/2022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DFC7A-8F82-4D81-8DCE-E262A7759EB2}" type="slidenum">
              <a:rPr lang="en-US" smtClean="0"/>
              <a:t>‹#›</a:t>
            </a:fld>
            <a:endParaRPr lang="en-US"/>
          </a:p>
        </p:txBody>
      </p:sp>
      <p:pic>
        <p:nvPicPr>
          <p:cNvPr id="9" name="Picture 6" descr="white-horizontal-dots-01.jpg"/>
          <p:cNvPicPr>
            <a:picLocks noChangeAspect="1"/>
          </p:cNvPicPr>
          <p:nvPr userDrawn="1"/>
        </p:nvPicPr>
        <p:blipFill rotWithShape="1">
          <a:blip r:embed="rId13">
            <a:extLst>
              <a:ext uri="{28A0092B-C50C-407E-A947-70E740481C1C}">
                <a14:useLocalDpi xmlns:a14="http://schemas.microsoft.com/office/drawing/2010/main" val="0"/>
              </a:ext>
            </a:extLst>
          </a:blip>
          <a:srcRect l="18853" t="89163" r="22132" b="6540"/>
          <a:stretch/>
        </p:blipFill>
        <p:spPr bwMode="auto">
          <a:xfrm>
            <a:off x="406357" y="6115050"/>
            <a:ext cx="9663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69469" y="5822808"/>
            <a:ext cx="1698675" cy="978184"/>
          </a:xfrm>
          <a:prstGeom prst="rect">
            <a:avLst/>
          </a:prstGeom>
        </p:spPr>
      </p:pic>
    </p:spTree>
    <p:extLst>
      <p:ext uri="{BB962C8B-B14F-4D97-AF65-F5344CB8AC3E}">
        <p14:creationId xmlns:p14="http://schemas.microsoft.com/office/powerpoint/2010/main" val="3834846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27.png"/><Relationship Id="rId4" Type="http://schemas.microsoft.com/office/2007/relationships/hdphoto" Target="../media/hdphoto3.wdp"/><Relationship Id="rId9"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7x6HUNTnXUw" TargetMode="External"/><Relationship Id="rId6" Type="http://schemas.openxmlformats.org/officeDocument/2006/relationships/hyperlink" Target="https://youtu.be/7x6HUNTnXUw" TargetMode="External"/><Relationship Id="rId5" Type="http://schemas.openxmlformats.org/officeDocument/2006/relationships/image" Target="../media/image27.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8.jpg"/><Relationship Id="rId7"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g"/><Relationship Id="rId4" Type="http://schemas.openxmlformats.org/officeDocument/2006/relationships/image" Target="../media/image59.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haqi4xvjvKo" TargetMode="External"/><Relationship Id="rId6" Type="http://schemas.openxmlformats.org/officeDocument/2006/relationships/image" Target="../media/image38.png"/><Relationship Id="rId5" Type="http://schemas.openxmlformats.org/officeDocument/2006/relationships/hyperlink" Target="https://youtu.be/haqi4xvjvKo" TargetMode="Externa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27.png"/><Relationship Id="rId7"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77.png"/><Relationship Id="rId5" Type="http://schemas.microsoft.com/office/2007/relationships/hdphoto" Target="../media/hdphoto4.wdp"/><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2.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81.jp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6.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85.png"/><Relationship Id="rId5" Type="http://schemas.openxmlformats.org/officeDocument/2006/relationships/image" Target="../media/image27.png"/><Relationship Id="rId4" Type="http://schemas.openxmlformats.org/officeDocument/2006/relationships/image" Target="../media/image84.gif"/></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86.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92.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91.png"/><Relationship Id="rId5" Type="http://schemas.openxmlformats.org/officeDocument/2006/relationships/image" Target="../media/image90.jp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ideo" Target="https://www.youtube.com/embed/NDVV_M__CSI" TargetMode="External"/><Relationship Id="rId6" Type="http://schemas.openxmlformats.org/officeDocument/2006/relationships/image" Target="../media/image38.png"/><Relationship Id="rId5" Type="http://schemas.openxmlformats.org/officeDocument/2006/relationships/hyperlink" Target="https://youtu.be/NDVV_M__CSI" TargetMode="Externa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4.png"/><Relationship Id="rId7" Type="http://schemas.openxmlformats.org/officeDocument/2006/relationships/image" Target="../media/image97.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comments" Target="../comments/comment1.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4.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4.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27.png"/></Relationships>
</file>

<file path=ppt/slides/_rels/slide6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2.wdp"/><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6621" y="1091608"/>
            <a:ext cx="9398758" cy="2387600"/>
          </a:xfrm>
        </p:spPr>
        <p:txBody>
          <a:bodyPr/>
          <a:lstStyle/>
          <a:p>
            <a:r>
              <a:rPr lang="en-US" dirty="0"/>
              <a:t>Alcohol, Tobacco </a:t>
            </a:r>
            <a:br>
              <a:rPr lang="en-US" dirty="0"/>
            </a:br>
            <a:r>
              <a:rPr lang="en-US" dirty="0"/>
              <a:t>and Other Drugs 101</a:t>
            </a:r>
          </a:p>
        </p:txBody>
      </p:sp>
      <p:sp>
        <p:nvSpPr>
          <p:cNvPr id="3" name="Subtitle 2"/>
          <p:cNvSpPr>
            <a:spLocks noGrp="1"/>
          </p:cNvSpPr>
          <p:nvPr>
            <p:ph type="subTitle" idx="1"/>
          </p:nvPr>
        </p:nvSpPr>
        <p:spPr/>
        <p:txBody>
          <a:bodyPr/>
          <a:lstStyle/>
          <a:p>
            <a:r>
              <a:rPr lang="en-US" i="1" dirty="0"/>
              <a:t>Being Outstanding Leaders Together Against Drugs and Alcohol</a:t>
            </a:r>
          </a:p>
          <a:p>
            <a:endParaRPr lang="en-US" dirty="0"/>
          </a:p>
        </p:txBody>
      </p:sp>
    </p:spTree>
    <p:extLst>
      <p:ext uri="{BB962C8B-B14F-4D97-AF65-F5344CB8AC3E}">
        <p14:creationId xmlns:p14="http://schemas.microsoft.com/office/powerpoint/2010/main" val="77033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normAutofit fontScale="70000" lnSpcReduction="20000"/>
          </a:bodyPr>
          <a:lstStyle/>
          <a:p>
            <a:pPr>
              <a:spcAft>
                <a:spcPts val="1688"/>
              </a:spcAft>
            </a:pPr>
            <a:r>
              <a:rPr lang="en-US" sz="3100" dirty="0"/>
              <a:t>Unintentional injuries </a:t>
            </a:r>
          </a:p>
          <a:p>
            <a:pPr>
              <a:spcAft>
                <a:spcPts val="1688"/>
              </a:spcAft>
            </a:pPr>
            <a:r>
              <a:rPr lang="en-US" sz="3100" dirty="0"/>
              <a:t>Violence </a:t>
            </a:r>
          </a:p>
          <a:p>
            <a:pPr>
              <a:spcAft>
                <a:spcPts val="1688"/>
              </a:spcAft>
            </a:pPr>
            <a:r>
              <a:rPr lang="en-US" sz="3100" dirty="0"/>
              <a:t>Sexually transmitted diseases and unintended pregnancy</a:t>
            </a:r>
          </a:p>
          <a:p>
            <a:pPr>
              <a:spcAft>
                <a:spcPts val="1688"/>
              </a:spcAft>
            </a:pPr>
            <a:r>
              <a:rPr lang="en-US" sz="3100" dirty="0"/>
              <a:t>Chronic diseases and cancers </a:t>
            </a:r>
          </a:p>
          <a:p>
            <a:pPr>
              <a:spcAft>
                <a:spcPts val="1688"/>
              </a:spcAft>
            </a:pPr>
            <a:r>
              <a:rPr lang="en-US" sz="3100" dirty="0"/>
              <a:t>Police involvement</a:t>
            </a:r>
          </a:p>
          <a:p>
            <a:pPr>
              <a:spcAft>
                <a:spcPts val="1688"/>
              </a:spcAft>
            </a:pPr>
            <a:r>
              <a:rPr lang="en-US" sz="3100" dirty="0"/>
              <a:t>Memory and learning problems</a:t>
            </a:r>
          </a:p>
          <a:p>
            <a:pPr>
              <a:spcAft>
                <a:spcPts val="1688"/>
              </a:spcAft>
            </a:pPr>
            <a:r>
              <a:rPr lang="en-US" sz="3100" dirty="0"/>
              <a:t>Alcohol dependence </a:t>
            </a:r>
          </a:p>
          <a:p>
            <a:endParaRPr lang="en-US" dirty="0"/>
          </a:p>
        </p:txBody>
      </p:sp>
      <p:sp>
        <p:nvSpPr>
          <p:cNvPr id="7" name="Title 6"/>
          <p:cNvSpPr>
            <a:spLocks noGrp="1"/>
          </p:cNvSpPr>
          <p:nvPr>
            <p:ph type="title"/>
          </p:nvPr>
        </p:nvSpPr>
        <p:spPr/>
        <p:txBody>
          <a:bodyPr>
            <a:normAutofit fontScale="90000"/>
          </a:bodyPr>
          <a:lstStyle/>
          <a:p>
            <a:r>
              <a:rPr lang="en-US" dirty="0"/>
              <a:t>What are the health risks of binge drinking?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699" y="1871075"/>
            <a:ext cx="4322311" cy="4260438"/>
          </a:xfrm>
          <a:prstGeom prst="rect">
            <a:avLst/>
          </a:prstGeom>
        </p:spPr>
      </p:pic>
    </p:spTree>
    <p:extLst>
      <p:ext uri="{BB962C8B-B14F-4D97-AF65-F5344CB8AC3E}">
        <p14:creationId xmlns:p14="http://schemas.microsoft.com/office/powerpoint/2010/main" val="241345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00" y="1658357"/>
            <a:ext cx="2626111" cy="2201464"/>
          </a:xfrm>
          <a:prstGeom prst="rect">
            <a:avLst/>
          </a:prstGeom>
        </p:spPr>
      </p:pic>
      <p:grpSp>
        <p:nvGrpSpPr>
          <p:cNvPr id="8" name="Group 7"/>
          <p:cNvGrpSpPr/>
          <p:nvPr/>
        </p:nvGrpSpPr>
        <p:grpSpPr>
          <a:xfrm>
            <a:off x="1428749" y="698375"/>
            <a:ext cx="10515601" cy="4235933"/>
            <a:chOff x="1466849" y="2337595"/>
            <a:chExt cx="10515601" cy="2120105"/>
          </a:xfrm>
        </p:grpSpPr>
        <p:sp>
          <p:nvSpPr>
            <p:cNvPr id="5" name="Title 3"/>
            <p:cNvSpPr txBox="1">
              <a:spLocks/>
            </p:cNvSpPr>
            <p:nvPr/>
          </p:nvSpPr>
          <p:spPr>
            <a:xfrm>
              <a:off x="1466850" y="23375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dirty="0">
                  <a:solidFill>
                    <a:srgbClr val="EF3E42"/>
                  </a:solidFill>
                  <a:latin typeface="Arial Black" panose="020B0A04020102020204" pitchFamily="34" charset="0"/>
                </a:rPr>
                <a:t>FLASH FACTS</a:t>
              </a:r>
            </a:p>
          </p:txBody>
        </p:sp>
        <p:sp>
          <p:nvSpPr>
            <p:cNvPr id="6" name="Title 3"/>
            <p:cNvSpPr txBox="1">
              <a:spLocks/>
            </p:cNvSpPr>
            <p:nvPr/>
          </p:nvSpPr>
          <p:spPr>
            <a:xfrm>
              <a:off x="1466849" y="3132137"/>
              <a:ext cx="971386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sz="3600" dirty="0"/>
                <a:t>People ages 12 through 20 drink 11% of all alcohol consumed in the United States.</a:t>
              </a:r>
            </a:p>
            <a:p>
              <a:endParaRPr lang="en-US" sz="3600" dirty="0"/>
            </a:p>
            <a:p>
              <a:r>
                <a:rPr lang="en-US" sz="3600" dirty="0"/>
                <a:t>1.3 million youth reported binge drinking on 5 or more days over the past month.</a:t>
              </a:r>
            </a:p>
          </p:txBody>
        </p:sp>
      </p:grpSp>
    </p:spTree>
    <p:extLst>
      <p:ext uri="{BB962C8B-B14F-4D97-AF65-F5344CB8AC3E}">
        <p14:creationId xmlns:p14="http://schemas.microsoft.com/office/powerpoint/2010/main" val="114603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Alcohol</a:t>
            </a:r>
          </a:p>
        </p:txBody>
      </p:sp>
      <p:grpSp>
        <p:nvGrpSpPr>
          <p:cNvPr id="10" name="Group 9"/>
          <p:cNvGrpSpPr/>
          <p:nvPr/>
        </p:nvGrpSpPr>
        <p:grpSpPr>
          <a:xfrm>
            <a:off x="410801" y="2669942"/>
            <a:ext cx="3641002" cy="3568726"/>
            <a:chOff x="410801" y="2669942"/>
            <a:chExt cx="3641002" cy="3568726"/>
          </a:xfrm>
        </p:grpSpPr>
        <p:pic>
          <p:nvPicPr>
            <p:cNvPr id="6" name="Picture 12" descr="http://www.evengerenergy.com/Images/Beer/Main%20Pages/BeerFind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5049" t="50000" r="15292" b="2922"/>
            <a:stretch/>
          </p:blipFill>
          <p:spPr bwMode="auto">
            <a:xfrm>
              <a:off x="410801" y="2669942"/>
              <a:ext cx="3641002" cy="275047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528652" y="5075856"/>
              <a:ext cx="1405299" cy="11628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Beer</a:t>
              </a:r>
            </a:p>
          </p:txBody>
        </p:sp>
      </p:grpSp>
      <p:grpSp>
        <p:nvGrpSpPr>
          <p:cNvPr id="11" name="Group 10"/>
          <p:cNvGrpSpPr/>
          <p:nvPr/>
        </p:nvGrpSpPr>
        <p:grpSpPr>
          <a:xfrm>
            <a:off x="5022513" y="2035402"/>
            <a:ext cx="1740124" cy="4203266"/>
            <a:chOff x="5022513" y="2035402"/>
            <a:chExt cx="1740124" cy="4203266"/>
          </a:xfrm>
        </p:grpSpPr>
        <p:pic>
          <p:nvPicPr>
            <p:cNvPr id="4" name="Picture 2" descr="http://superhumancoach.com/wp-content/uploads/2014/07/red-win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094" t="11208" r="14254" b="5136"/>
            <a:stretch/>
          </p:blipFill>
          <p:spPr bwMode="auto">
            <a:xfrm>
              <a:off x="5022513" y="2035402"/>
              <a:ext cx="1740124" cy="338501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5163059" y="5075856"/>
              <a:ext cx="1458412" cy="11628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Wine</a:t>
              </a:r>
            </a:p>
          </p:txBody>
        </p:sp>
      </p:grpSp>
      <p:grpSp>
        <p:nvGrpSpPr>
          <p:cNvPr id="12" name="Group 11"/>
          <p:cNvGrpSpPr/>
          <p:nvPr/>
        </p:nvGrpSpPr>
        <p:grpSpPr>
          <a:xfrm>
            <a:off x="7538068" y="2387727"/>
            <a:ext cx="4447344" cy="3850941"/>
            <a:chOff x="7538068" y="2387727"/>
            <a:chExt cx="4447344" cy="3850941"/>
          </a:xfrm>
        </p:grpSpPr>
        <p:pic>
          <p:nvPicPr>
            <p:cNvPr id="5" name="Picture 6" descr="http://hightideliquors.com/wp-content/uploads/2013/09/liquor_bottles_background_blufft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8068" y="2387727"/>
              <a:ext cx="4447344" cy="29663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8992055" y="5075856"/>
              <a:ext cx="1963367" cy="11628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Liquor</a:t>
              </a:r>
            </a:p>
          </p:txBody>
        </p:sp>
      </p:grpSp>
    </p:spTree>
    <p:extLst>
      <p:ext uri="{BB962C8B-B14F-4D97-AF65-F5344CB8AC3E}">
        <p14:creationId xmlns:p14="http://schemas.microsoft.com/office/powerpoint/2010/main" val="384427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Alcohol</a:t>
            </a:r>
          </a:p>
        </p:txBody>
      </p:sp>
      <p:grpSp>
        <p:nvGrpSpPr>
          <p:cNvPr id="10" name="Group 9"/>
          <p:cNvGrpSpPr/>
          <p:nvPr/>
        </p:nvGrpSpPr>
        <p:grpSpPr>
          <a:xfrm>
            <a:off x="719742" y="2780290"/>
            <a:ext cx="5286092" cy="3485960"/>
            <a:chOff x="719742" y="2780290"/>
            <a:chExt cx="5286092" cy="3485960"/>
          </a:xfrm>
        </p:grpSpPr>
        <p:pic>
          <p:nvPicPr>
            <p:cNvPr id="6" name="Picture 2" descr="http://oedb.org/assets/images/mixed-drin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42" y="2780290"/>
              <a:ext cx="5286092" cy="264304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518704" y="5103438"/>
              <a:ext cx="3716214" cy="11628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Mixed Drinks</a:t>
              </a:r>
            </a:p>
          </p:txBody>
        </p:sp>
      </p:grpSp>
      <p:grpSp>
        <p:nvGrpSpPr>
          <p:cNvPr id="11" name="Group 10"/>
          <p:cNvGrpSpPr/>
          <p:nvPr/>
        </p:nvGrpSpPr>
        <p:grpSpPr>
          <a:xfrm>
            <a:off x="7498470" y="1897039"/>
            <a:ext cx="3533018" cy="4369211"/>
            <a:chOff x="7498470" y="1897039"/>
            <a:chExt cx="3533018" cy="4369211"/>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4788" t="7131" r="19177" b="7992"/>
            <a:stretch/>
          </p:blipFill>
          <p:spPr>
            <a:xfrm>
              <a:off x="7498470" y="1897039"/>
              <a:ext cx="3492076" cy="3526297"/>
            </a:xfrm>
            <a:prstGeom prst="rect">
              <a:avLst/>
            </a:prstGeom>
          </p:spPr>
        </p:pic>
        <p:sp>
          <p:nvSpPr>
            <p:cNvPr id="9" name="Title 1"/>
            <p:cNvSpPr txBox="1">
              <a:spLocks/>
            </p:cNvSpPr>
            <p:nvPr/>
          </p:nvSpPr>
          <p:spPr>
            <a:xfrm>
              <a:off x="7882585" y="5103438"/>
              <a:ext cx="3148903" cy="11628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Hard Cider</a:t>
              </a:r>
            </a:p>
          </p:txBody>
        </p:sp>
      </p:grpSp>
    </p:spTree>
    <p:extLst>
      <p:ext uri="{BB962C8B-B14F-4D97-AF65-F5344CB8AC3E}">
        <p14:creationId xmlns:p14="http://schemas.microsoft.com/office/powerpoint/2010/main" val="424125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Alcohol</a:t>
            </a:r>
          </a:p>
        </p:txBody>
      </p:sp>
      <p:grpSp>
        <p:nvGrpSpPr>
          <p:cNvPr id="19" name="Group 18"/>
          <p:cNvGrpSpPr/>
          <p:nvPr/>
        </p:nvGrpSpPr>
        <p:grpSpPr>
          <a:xfrm>
            <a:off x="7447789" y="2037841"/>
            <a:ext cx="3649504" cy="4193716"/>
            <a:chOff x="7447789" y="2037841"/>
            <a:chExt cx="3649504" cy="4193716"/>
          </a:xfrm>
        </p:grpSpPr>
        <p:pic>
          <p:nvPicPr>
            <p:cNvPr id="8" name="Picture 8" descr="http://brandchannel.com/wp-content/uploads/2012/05/four_loko_2012_new_flavors.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21976" r="23543"/>
            <a:stretch/>
          </p:blipFill>
          <p:spPr bwMode="auto">
            <a:xfrm>
              <a:off x="7644869" y="2037841"/>
              <a:ext cx="3255344" cy="327566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7447789" y="5068745"/>
              <a:ext cx="3649504" cy="11628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Alcoholic Energy Drinks</a:t>
              </a:r>
            </a:p>
          </p:txBody>
        </p:sp>
      </p:grpSp>
      <p:grpSp>
        <p:nvGrpSpPr>
          <p:cNvPr id="18" name="Group 17"/>
          <p:cNvGrpSpPr/>
          <p:nvPr/>
        </p:nvGrpSpPr>
        <p:grpSpPr>
          <a:xfrm>
            <a:off x="1023590" y="1743906"/>
            <a:ext cx="4685431" cy="4487651"/>
            <a:chOff x="1023590" y="1743906"/>
            <a:chExt cx="4685431" cy="4487651"/>
          </a:xfrm>
        </p:grpSpPr>
        <p:sp>
          <p:nvSpPr>
            <p:cNvPr id="14" name="Title 1"/>
            <p:cNvSpPr txBox="1">
              <a:spLocks/>
            </p:cNvSpPr>
            <p:nvPr/>
          </p:nvSpPr>
          <p:spPr>
            <a:xfrm>
              <a:off x="1023590" y="5068745"/>
              <a:ext cx="4316337" cy="11628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Malt Beverages</a:t>
              </a:r>
            </a:p>
          </p:txBody>
        </p:sp>
        <p:grpSp>
          <p:nvGrpSpPr>
            <p:cNvPr id="17" name="Group 16"/>
            <p:cNvGrpSpPr/>
            <p:nvPr/>
          </p:nvGrpSpPr>
          <p:grpSpPr>
            <a:xfrm>
              <a:off x="1023590" y="1743906"/>
              <a:ext cx="4685431" cy="3692429"/>
              <a:chOff x="450376" y="1743906"/>
              <a:chExt cx="4685431" cy="3692429"/>
            </a:xfrm>
          </p:grpSpPr>
          <p:pic>
            <p:nvPicPr>
              <p:cNvPr id="9" name="Picture 14" descr="http://images.bwbx.io/cms/2014-06-25/0625_bud_margaritas_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0425" y="2414274"/>
                <a:ext cx="1727070" cy="28093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lcbo.com/content/dam/lcbo/products/428334.jpg/jcr:content/renditions/cq5dam.web.1280.1280.jpe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305" t="7282" r="33890" b="7049"/>
              <a:stretch/>
            </p:blipFill>
            <p:spPr bwMode="auto">
              <a:xfrm>
                <a:off x="450376" y="2059459"/>
                <a:ext cx="871175" cy="31288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bullbev.com.br/fotografias/grande/648.jpg"/>
              <p:cNvPicPr>
                <a:picLocks noChangeAspect="1" noChangeArrowheads="1"/>
              </p:cNvPicPr>
              <p:nvPr/>
            </p:nvPicPr>
            <p:blipFill rotWithShape="1">
              <a:blip r:embed="rId8">
                <a:extLst>
                  <a:ext uri="{28A0092B-C50C-407E-A947-70E740481C1C}">
                    <a14:useLocalDpi xmlns:a14="http://schemas.microsoft.com/office/drawing/2010/main" val="0"/>
                  </a:ext>
                </a:extLst>
              </a:blip>
              <a:srcRect l="36806" r="33472"/>
              <a:stretch/>
            </p:blipFill>
            <p:spPr bwMode="auto">
              <a:xfrm>
                <a:off x="1329114" y="1992573"/>
                <a:ext cx="958652" cy="32253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25707" r="25503"/>
              <a:stretch/>
            </p:blipFill>
            <p:spPr>
              <a:xfrm>
                <a:off x="3934804" y="1743906"/>
                <a:ext cx="1201003" cy="3692429"/>
              </a:xfrm>
              <a:prstGeom prst="rect">
                <a:avLst/>
              </a:prstGeom>
            </p:spPr>
          </p:pic>
        </p:grpSp>
      </p:grpSp>
    </p:spTree>
    <p:extLst>
      <p:ext uri="{BB962C8B-B14F-4D97-AF65-F5344CB8AC3E}">
        <p14:creationId xmlns:p14="http://schemas.microsoft.com/office/powerpoint/2010/main" val="13447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What does alcohol do to your body and brain?</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3037"/>
          <a:stretch/>
        </p:blipFill>
        <p:spPr>
          <a:xfrm>
            <a:off x="3938558" y="1690688"/>
            <a:ext cx="3536116" cy="4437157"/>
          </a:xfrm>
          <a:prstGeom prst="rect">
            <a:avLst/>
          </a:prstGeom>
        </p:spPr>
      </p:pic>
      <p:grpSp>
        <p:nvGrpSpPr>
          <p:cNvPr id="45" name="Group 44"/>
          <p:cNvGrpSpPr/>
          <p:nvPr/>
        </p:nvGrpSpPr>
        <p:grpSpPr>
          <a:xfrm>
            <a:off x="6345745" y="2462213"/>
            <a:ext cx="3232440" cy="369332"/>
            <a:chOff x="6310312" y="2462213"/>
            <a:chExt cx="3232440" cy="369332"/>
          </a:xfrm>
        </p:grpSpPr>
        <p:sp>
          <p:nvSpPr>
            <p:cNvPr id="12" name="TextBox 11"/>
            <p:cNvSpPr txBox="1"/>
            <p:nvPr/>
          </p:nvSpPr>
          <p:spPr>
            <a:xfrm>
              <a:off x="6310312" y="2462213"/>
              <a:ext cx="24288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1</a:t>
              </a:r>
            </a:p>
          </p:txBody>
        </p:sp>
        <p:sp>
          <p:nvSpPr>
            <p:cNvPr id="37" name="TextBox 36"/>
            <p:cNvSpPr txBox="1"/>
            <p:nvPr/>
          </p:nvSpPr>
          <p:spPr>
            <a:xfrm>
              <a:off x="6531769" y="2490788"/>
              <a:ext cx="301098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Alcohol is swallowed.</a:t>
              </a:r>
            </a:p>
          </p:txBody>
        </p:sp>
      </p:grpSp>
      <p:grpSp>
        <p:nvGrpSpPr>
          <p:cNvPr id="50" name="Group 49"/>
          <p:cNvGrpSpPr/>
          <p:nvPr/>
        </p:nvGrpSpPr>
        <p:grpSpPr>
          <a:xfrm>
            <a:off x="5888546" y="3205163"/>
            <a:ext cx="4775449" cy="787560"/>
            <a:chOff x="5853113" y="3205163"/>
            <a:chExt cx="4775449" cy="787560"/>
          </a:xfrm>
        </p:grpSpPr>
        <p:sp>
          <p:nvSpPr>
            <p:cNvPr id="13" name="TextBox 12"/>
            <p:cNvSpPr txBox="1"/>
            <p:nvPr/>
          </p:nvSpPr>
          <p:spPr>
            <a:xfrm>
              <a:off x="5853113" y="3205163"/>
              <a:ext cx="242887"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2</a:t>
              </a:r>
            </a:p>
          </p:txBody>
        </p:sp>
        <p:cxnSp>
          <p:nvCxnSpPr>
            <p:cNvPr id="18" name="Straight Connector 17"/>
            <p:cNvCxnSpPr/>
            <p:nvPr/>
          </p:nvCxnSpPr>
          <p:spPr>
            <a:xfrm>
              <a:off x="6172200" y="3389829"/>
              <a:ext cx="1445379" cy="270331"/>
            </a:xfrm>
            <a:prstGeom prst="line">
              <a:avLst/>
            </a:prstGeom>
            <a:ln w="28575">
              <a:solidFill>
                <a:srgbClr val="00546A"/>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617579" y="3407948"/>
              <a:ext cx="3010983"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Alcohol enters your stomach through your esophagus.</a:t>
              </a:r>
            </a:p>
          </p:txBody>
        </p:sp>
      </p:grpSp>
      <p:grpSp>
        <p:nvGrpSpPr>
          <p:cNvPr id="43" name="Group 42"/>
          <p:cNvGrpSpPr/>
          <p:nvPr/>
        </p:nvGrpSpPr>
        <p:grpSpPr>
          <a:xfrm>
            <a:off x="5426798" y="4658440"/>
            <a:ext cx="5112801" cy="1077218"/>
            <a:chOff x="5391365" y="4658440"/>
            <a:chExt cx="5112801" cy="1077218"/>
          </a:xfrm>
        </p:grpSpPr>
        <p:sp>
          <p:nvSpPr>
            <p:cNvPr id="16" name="TextBox 15"/>
            <p:cNvSpPr txBox="1"/>
            <p:nvPr/>
          </p:nvSpPr>
          <p:spPr>
            <a:xfrm>
              <a:off x="6905625" y="4824407"/>
              <a:ext cx="242887"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5</a:t>
              </a:r>
            </a:p>
          </p:txBody>
        </p:sp>
        <p:cxnSp>
          <p:nvCxnSpPr>
            <p:cNvPr id="25" name="Straight Connector 24"/>
            <p:cNvCxnSpPr/>
            <p:nvPr/>
          </p:nvCxnSpPr>
          <p:spPr>
            <a:xfrm>
              <a:off x="7148512" y="5009073"/>
              <a:ext cx="6667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5391365" y="4847690"/>
              <a:ext cx="1476376" cy="169068"/>
              <a:chOff x="5391365" y="4847690"/>
              <a:chExt cx="1476376" cy="169068"/>
            </a:xfrm>
          </p:grpSpPr>
          <p:cxnSp>
            <p:nvCxnSpPr>
              <p:cNvPr id="26" name="Straight Connector 25"/>
              <p:cNvCxnSpPr/>
              <p:nvPr/>
            </p:nvCxnSpPr>
            <p:spPr>
              <a:xfrm flipV="1">
                <a:off x="5391365" y="5013067"/>
                <a:ext cx="1476376" cy="36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465094" y="4847690"/>
                <a:ext cx="402647" cy="16722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7815263" y="4658440"/>
              <a:ext cx="2688903"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liver metabolizes alcohol, it’s processed by the kidneys and then is eliminated from your body.</a:t>
              </a:r>
            </a:p>
          </p:txBody>
        </p:sp>
      </p:grpSp>
      <p:grpSp>
        <p:nvGrpSpPr>
          <p:cNvPr id="46" name="Group 45"/>
          <p:cNvGrpSpPr/>
          <p:nvPr/>
        </p:nvGrpSpPr>
        <p:grpSpPr>
          <a:xfrm>
            <a:off x="1528005" y="4331136"/>
            <a:ext cx="4846315" cy="830997"/>
            <a:chOff x="1492572" y="4331136"/>
            <a:chExt cx="4846315" cy="830997"/>
          </a:xfrm>
        </p:grpSpPr>
        <p:sp>
          <p:nvSpPr>
            <p:cNvPr id="14" name="TextBox 13"/>
            <p:cNvSpPr txBox="1"/>
            <p:nvPr/>
          </p:nvSpPr>
          <p:spPr>
            <a:xfrm>
              <a:off x="6096000" y="4405313"/>
              <a:ext cx="242887"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3</a:t>
              </a:r>
            </a:p>
          </p:txBody>
        </p:sp>
        <p:cxnSp>
          <p:nvCxnSpPr>
            <p:cNvPr id="19" name="Straight Connector 18"/>
            <p:cNvCxnSpPr/>
            <p:nvPr/>
          </p:nvCxnSpPr>
          <p:spPr>
            <a:xfrm flipV="1">
              <a:off x="4181475" y="4625697"/>
              <a:ext cx="1978817" cy="251103"/>
            </a:xfrm>
            <a:prstGeom prst="line">
              <a:avLst/>
            </a:prstGeom>
            <a:ln w="28575">
              <a:solidFill>
                <a:srgbClr val="00546A"/>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492572" y="4331136"/>
              <a:ext cx="2798439"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Your small intestine and stomach lining absorb alcohol into the bloodstream.</a:t>
              </a:r>
            </a:p>
          </p:txBody>
        </p:sp>
      </p:grpSp>
      <p:grpSp>
        <p:nvGrpSpPr>
          <p:cNvPr id="47" name="Group 46"/>
          <p:cNvGrpSpPr/>
          <p:nvPr/>
        </p:nvGrpSpPr>
        <p:grpSpPr>
          <a:xfrm>
            <a:off x="1835047" y="2337715"/>
            <a:ext cx="3724886" cy="1670168"/>
            <a:chOff x="1799614" y="2337715"/>
            <a:chExt cx="3724886" cy="1670168"/>
          </a:xfrm>
        </p:grpSpPr>
        <p:sp>
          <p:nvSpPr>
            <p:cNvPr id="15" name="TextBox 14"/>
            <p:cNvSpPr txBox="1"/>
            <p:nvPr/>
          </p:nvSpPr>
          <p:spPr>
            <a:xfrm>
              <a:off x="5010150" y="3638551"/>
              <a:ext cx="242887"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4</a:t>
              </a:r>
            </a:p>
          </p:txBody>
        </p:sp>
        <p:cxnSp>
          <p:nvCxnSpPr>
            <p:cNvPr id="32" name="Straight Connector 31"/>
            <p:cNvCxnSpPr/>
            <p:nvPr/>
          </p:nvCxnSpPr>
          <p:spPr>
            <a:xfrm flipV="1">
              <a:off x="4181475" y="2337715"/>
              <a:ext cx="1343025" cy="404176"/>
            </a:xfrm>
            <a:prstGeom prst="line">
              <a:avLst/>
            </a:prstGeom>
            <a:ln w="28575">
              <a:solidFill>
                <a:srgbClr val="00546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081463" y="3205163"/>
              <a:ext cx="946545" cy="553086"/>
            </a:xfrm>
            <a:prstGeom prst="line">
              <a:avLst/>
            </a:prstGeom>
            <a:ln w="28575">
              <a:solidFill>
                <a:srgbClr val="00546A"/>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799614" y="2391480"/>
              <a:ext cx="2542938"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alcohol in your bloodstream travels to other organs in your body, including the brain.</a:t>
              </a:r>
            </a:p>
          </p:txBody>
        </p:sp>
      </p:grpSp>
    </p:spTree>
    <p:extLst>
      <p:ext uri="{BB962C8B-B14F-4D97-AF65-F5344CB8AC3E}">
        <p14:creationId xmlns:p14="http://schemas.microsoft.com/office/powerpoint/2010/main" val="142973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Alcohol’s effect on the brain</a:t>
            </a:r>
          </a:p>
        </p:txBody>
      </p:sp>
      <p:pic>
        <p:nvPicPr>
          <p:cNvPr id="4" name="7x6HUNTnXUw"/>
          <p:cNvPicPr>
            <a:picLocks noGrp="1" noRot="1" noChangeAspect="1"/>
          </p:cNvPicPr>
          <p:nvPr>
            <p:ph idx="1"/>
            <a:videoFile r:link="rId1"/>
          </p:nvPr>
        </p:nvPicPr>
        <p:blipFill>
          <a:blip r:embed="rId4"/>
          <a:stretch>
            <a:fillRect/>
          </a:stretch>
        </p:blipFill>
        <p:spPr>
          <a:xfrm>
            <a:off x="2219325" y="1747838"/>
            <a:ext cx="7753350" cy="4361259"/>
          </a:xfrm>
          <a:prstGeom prst="rect">
            <a:avLst/>
          </a:prstGeom>
        </p:spPr>
      </p:pic>
      <p:sp>
        <p:nvSpPr>
          <p:cNvPr id="5" name="Title 1"/>
          <p:cNvSpPr txBox="1">
            <a:spLocks/>
          </p:cNvSpPr>
          <p:nvPr/>
        </p:nvSpPr>
        <p:spPr>
          <a:xfrm>
            <a:off x="259086" y="5670945"/>
            <a:ext cx="1973610" cy="430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1800" b="1" cap="none" dirty="0">
                <a:solidFill>
                  <a:schemeClr val="tx1"/>
                </a:solidFill>
                <a:latin typeface="Arial" panose="020B0604020202020204" pitchFamily="34" charset="0"/>
                <a:cs typeface="Arial" panose="020B0604020202020204" pitchFamily="34" charset="0"/>
                <a:hlinkClick r:id="rId6"/>
              </a:rPr>
              <a:t>Watch Here</a:t>
            </a:r>
            <a:endParaRPr lang="en-US" sz="1800" b="1" cap="non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543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Short-Term Effects of Alcohol Use</a:t>
            </a:r>
          </a:p>
        </p:txBody>
      </p:sp>
      <p:grpSp>
        <p:nvGrpSpPr>
          <p:cNvPr id="21" name="Group 20"/>
          <p:cNvGrpSpPr/>
          <p:nvPr/>
        </p:nvGrpSpPr>
        <p:grpSpPr>
          <a:xfrm>
            <a:off x="4614377" y="2530638"/>
            <a:ext cx="2681377" cy="2513094"/>
            <a:chOff x="4683023" y="2997169"/>
            <a:chExt cx="2681377" cy="2513094"/>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5780" y="2997169"/>
              <a:ext cx="1995863" cy="1673128"/>
            </a:xfrm>
            <a:prstGeom prst="rect">
              <a:avLst/>
            </a:prstGeom>
          </p:spPr>
        </p:pic>
        <p:sp>
          <p:nvSpPr>
            <p:cNvPr id="14" name="TextBox 13"/>
            <p:cNvSpPr txBox="1"/>
            <p:nvPr/>
          </p:nvSpPr>
          <p:spPr>
            <a:xfrm>
              <a:off x="4683023" y="5048598"/>
              <a:ext cx="268137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Blurry vision</a:t>
              </a:r>
            </a:p>
          </p:txBody>
        </p:sp>
      </p:grpSp>
      <p:grpSp>
        <p:nvGrpSpPr>
          <p:cNvPr id="20" name="Group 19"/>
          <p:cNvGrpSpPr/>
          <p:nvPr/>
        </p:nvGrpSpPr>
        <p:grpSpPr>
          <a:xfrm>
            <a:off x="235325" y="2388722"/>
            <a:ext cx="2355513" cy="3203869"/>
            <a:chOff x="253986" y="2855253"/>
            <a:chExt cx="2355513" cy="3203869"/>
          </a:xfrm>
        </p:grpSpPr>
        <p:pic>
          <p:nvPicPr>
            <p:cNvPr id="7"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64519" y="2855253"/>
              <a:ext cx="2334447" cy="1956961"/>
            </a:xfrm>
            <a:prstGeom prst="rect">
              <a:avLst/>
            </a:prstGeom>
          </p:spPr>
        </p:pic>
        <p:sp>
          <p:nvSpPr>
            <p:cNvPr id="16" name="TextBox 15"/>
            <p:cNvSpPr txBox="1"/>
            <p:nvPr/>
          </p:nvSpPr>
          <p:spPr>
            <a:xfrm>
              <a:off x="253986" y="4858793"/>
              <a:ext cx="2355513"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Slower reaction times and reflexes</a:t>
              </a:r>
            </a:p>
          </p:txBody>
        </p:sp>
      </p:grpSp>
      <p:grpSp>
        <p:nvGrpSpPr>
          <p:cNvPr id="22" name="Group 21"/>
          <p:cNvGrpSpPr/>
          <p:nvPr/>
        </p:nvGrpSpPr>
        <p:grpSpPr>
          <a:xfrm>
            <a:off x="6966835" y="2529567"/>
            <a:ext cx="2681377" cy="2693692"/>
            <a:chOff x="7022922" y="2996098"/>
            <a:chExt cx="2681377" cy="2693692"/>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4400" y="2996098"/>
              <a:ext cx="1998420" cy="1675271"/>
            </a:xfrm>
            <a:prstGeom prst="rect">
              <a:avLst/>
            </a:prstGeom>
          </p:spPr>
        </p:pic>
        <p:sp>
          <p:nvSpPr>
            <p:cNvPr id="17" name="TextBox 16"/>
            <p:cNvSpPr txBox="1"/>
            <p:nvPr/>
          </p:nvSpPr>
          <p:spPr>
            <a:xfrm>
              <a:off x="7022922" y="4858793"/>
              <a:ext cx="2681377"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Nausea and vomiting</a:t>
              </a:r>
            </a:p>
          </p:txBody>
        </p:sp>
      </p:grpSp>
      <p:grpSp>
        <p:nvGrpSpPr>
          <p:cNvPr id="23" name="Group 22"/>
          <p:cNvGrpSpPr/>
          <p:nvPr/>
        </p:nvGrpSpPr>
        <p:grpSpPr>
          <a:xfrm>
            <a:off x="9319294" y="2530126"/>
            <a:ext cx="2681377" cy="2634979"/>
            <a:chOff x="9429159" y="2996657"/>
            <a:chExt cx="2681377" cy="2634979"/>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71304" y="2996657"/>
              <a:ext cx="1997087" cy="1674153"/>
            </a:xfrm>
            <a:prstGeom prst="rect">
              <a:avLst/>
            </a:prstGeom>
          </p:spPr>
        </p:pic>
        <p:sp>
          <p:nvSpPr>
            <p:cNvPr id="18" name="TextBox 17"/>
            <p:cNvSpPr txBox="1"/>
            <p:nvPr/>
          </p:nvSpPr>
          <p:spPr>
            <a:xfrm>
              <a:off x="9429159" y="4800639"/>
              <a:ext cx="2681377"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Lowered reasoning ability</a:t>
              </a:r>
            </a:p>
          </p:txBody>
        </p:sp>
      </p:grpSp>
      <p:grpSp>
        <p:nvGrpSpPr>
          <p:cNvPr id="32" name="Group 31"/>
          <p:cNvGrpSpPr/>
          <p:nvPr/>
        </p:nvGrpSpPr>
        <p:grpSpPr>
          <a:xfrm>
            <a:off x="2261919" y="2671622"/>
            <a:ext cx="2681377" cy="2968359"/>
            <a:chOff x="2359845" y="3138153"/>
            <a:chExt cx="2681377" cy="2968359"/>
          </a:xfrm>
        </p:grpSpPr>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2602" y="3138153"/>
              <a:ext cx="1995863" cy="1673127"/>
            </a:xfrm>
            <a:prstGeom prst="rect">
              <a:avLst/>
            </a:prstGeom>
          </p:spPr>
        </p:pic>
        <p:sp>
          <p:nvSpPr>
            <p:cNvPr id="30" name="TextBox 29"/>
            <p:cNvSpPr txBox="1"/>
            <p:nvPr/>
          </p:nvSpPr>
          <p:spPr>
            <a:xfrm>
              <a:off x="2359845" y="4906183"/>
              <a:ext cx="2681377"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Heavy</a:t>
              </a:r>
            </a:p>
            <a:p>
              <a:pPr algn="ctr"/>
              <a:r>
                <a:rPr lang="en-US" sz="2400" dirty="0">
                  <a:latin typeface="Arial" panose="020B0604020202020204" pitchFamily="34" charset="0"/>
                  <a:cs typeface="Arial" panose="020B0604020202020204" pitchFamily="34" charset="0"/>
                </a:rPr>
                <a:t>sweating and dehydration</a:t>
              </a:r>
            </a:p>
          </p:txBody>
        </p:sp>
      </p:grpSp>
    </p:spTree>
    <p:extLst>
      <p:ext uri="{BB962C8B-B14F-4D97-AF65-F5344CB8AC3E}">
        <p14:creationId xmlns:p14="http://schemas.microsoft.com/office/powerpoint/2010/main" val="210522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Poisoning</a:t>
            </a:r>
          </a:p>
        </p:txBody>
      </p:sp>
      <p:sp>
        <p:nvSpPr>
          <p:cNvPr id="3" name="Content Placeholder 2"/>
          <p:cNvSpPr>
            <a:spLocks noGrp="1"/>
          </p:cNvSpPr>
          <p:nvPr>
            <p:ph idx="1"/>
          </p:nvPr>
        </p:nvSpPr>
        <p:spPr>
          <a:xfrm>
            <a:off x="2214282" y="1971120"/>
            <a:ext cx="7763435" cy="476433"/>
          </a:xfrm>
        </p:spPr>
        <p:txBody>
          <a:bodyPr>
            <a:noAutofit/>
          </a:bodyPr>
          <a:lstStyle/>
          <a:p>
            <a:pPr marL="0" indent="0" algn="ctr">
              <a:buNone/>
            </a:pPr>
            <a:r>
              <a:rPr lang="en-US" sz="2800" dirty="0"/>
              <a:t>Alcohol poisoning occurs when an excessive amount of alcohol is consumed.</a:t>
            </a:r>
          </a:p>
        </p:txBody>
      </p:sp>
      <p:sp>
        <p:nvSpPr>
          <p:cNvPr id="10" name="Content Placeholder 2"/>
          <p:cNvSpPr txBox="1">
            <a:spLocks/>
          </p:cNvSpPr>
          <p:nvPr/>
        </p:nvSpPr>
        <p:spPr>
          <a:xfrm>
            <a:off x="6184529" y="3204420"/>
            <a:ext cx="5899897" cy="21748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a:p>
            <a:r>
              <a:rPr lang="en-US" dirty="0"/>
              <a:t>Trouble breathing</a:t>
            </a:r>
          </a:p>
          <a:p>
            <a:r>
              <a:rPr lang="en-US" dirty="0"/>
              <a:t>Clammy or pale skin</a:t>
            </a:r>
          </a:p>
          <a:p>
            <a:r>
              <a:rPr lang="en-US" dirty="0"/>
              <a:t>Bluish lips</a:t>
            </a:r>
          </a:p>
          <a:p>
            <a:r>
              <a:rPr lang="en-US" dirty="0"/>
              <a:t>Seizures</a:t>
            </a:r>
          </a:p>
        </p:txBody>
      </p:sp>
      <p:sp>
        <p:nvSpPr>
          <p:cNvPr id="11" name="Content Placeholder 2"/>
          <p:cNvSpPr txBox="1">
            <a:spLocks/>
          </p:cNvSpPr>
          <p:nvPr/>
        </p:nvSpPr>
        <p:spPr>
          <a:xfrm>
            <a:off x="392206" y="3204420"/>
            <a:ext cx="5899897" cy="21748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Signs of alcohol poisoning include:</a:t>
            </a:r>
          </a:p>
          <a:p>
            <a:r>
              <a:rPr lang="en-US" dirty="0"/>
              <a:t>Confusion</a:t>
            </a:r>
          </a:p>
          <a:p>
            <a:r>
              <a:rPr lang="en-US" dirty="0"/>
              <a:t>Slow or no reflexes or response</a:t>
            </a:r>
          </a:p>
          <a:p>
            <a:r>
              <a:rPr lang="en-US" dirty="0"/>
              <a:t>Difficulty remaining conscious</a:t>
            </a:r>
          </a:p>
          <a:p>
            <a:r>
              <a:rPr lang="en-US" dirty="0"/>
              <a:t>Vomiting</a:t>
            </a:r>
          </a:p>
        </p:txBody>
      </p:sp>
    </p:spTree>
    <p:extLst>
      <p:ext uri="{BB962C8B-B14F-4D97-AF65-F5344CB8AC3E}">
        <p14:creationId xmlns:p14="http://schemas.microsoft.com/office/powerpoint/2010/main" val="1858933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00" y="2296715"/>
            <a:ext cx="2626112" cy="2201464"/>
          </a:xfrm>
          <a:prstGeom prst="rect">
            <a:avLst/>
          </a:prstGeom>
        </p:spPr>
      </p:pic>
      <p:grpSp>
        <p:nvGrpSpPr>
          <p:cNvPr id="8" name="Group 7"/>
          <p:cNvGrpSpPr/>
          <p:nvPr/>
        </p:nvGrpSpPr>
        <p:grpSpPr>
          <a:xfrm>
            <a:off x="1428750" y="1971631"/>
            <a:ext cx="10515600" cy="2120105"/>
            <a:chOff x="1466850" y="2337595"/>
            <a:chExt cx="10515600" cy="2120105"/>
          </a:xfrm>
        </p:grpSpPr>
        <p:sp>
          <p:nvSpPr>
            <p:cNvPr id="5" name="Title 3"/>
            <p:cNvSpPr txBox="1">
              <a:spLocks/>
            </p:cNvSpPr>
            <p:nvPr/>
          </p:nvSpPr>
          <p:spPr>
            <a:xfrm>
              <a:off x="1466850" y="23375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dirty="0">
                  <a:solidFill>
                    <a:srgbClr val="660560"/>
                  </a:solidFill>
                  <a:latin typeface="Arial Black" panose="020B0A04020102020204" pitchFamily="34" charset="0"/>
                </a:rPr>
                <a:t>SPARK A DISCUSSION</a:t>
              </a:r>
            </a:p>
          </p:txBody>
        </p:sp>
        <p:sp>
          <p:nvSpPr>
            <p:cNvPr id="6" name="Title 3"/>
            <p:cNvSpPr txBox="1">
              <a:spLocks/>
            </p:cNvSpPr>
            <p:nvPr/>
          </p:nvSpPr>
          <p:spPr>
            <a:xfrm>
              <a:off x="1466850" y="3132137"/>
              <a:ext cx="76708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sz="3600" dirty="0"/>
                <a:t>What do you think are some of the</a:t>
              </a:r>
            </a:p>
            <a:p>
              <a:r>
                <a:rPr lang="en-US" sz="3600" dirty="0"/>
                <a:t>long-term effects of alcohol use?</a:t>
              </a:r>
            </a:p>
          </p:txBody>
        </p:sp>
      </p:grpSp>
    </p:spTree>
    <p:extLst>
      <p:ext uri="{BB962C8B-B14F-4D97-AF65-F5344CB8AC3E}">
        <p14:creationId xmlns:p14="http://schemas.microsoft.com/office/powerpoint/2010/main" val="410106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will learn about…</a:t>
            </a:r>
          </a:p>
        </p:txBody>
      </p:sp>
      <p:grpSp>
        <p:nvGrpSpPr>
          <p:cNvPr id="26" name="Group 25"/>
          <p:cNvGrpSpPr/>
          <p:nvPr/>
        </p:nvGrpSpPr>
        <p:grpSpPr>
          <a:xfrm>
            <a:off x="735497" y="1775966"/>
            <a:ext cx="10852588" cy="670001"/>
            <a:chOff x="735497" y="1775966"/>
            <a:chExt cx="10852588" cy="670001"/>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8330" t="8624" r="33925" b="9039"/>
            <a:stretch/>
          </p:blipFill>
          <p:spPr>
            <a:xfrm>
              <a:off x="735497" y="1775966"/>
              <a:ext cx="269313" cy="670001"/>
            </a:xfrm>
            <a:prstGeom prst="rect">
              <a:avLst/>
            </a:prstGeom>
          </p:spPr>
        </p:pic>
        <p:sp>
          <p:nvSpPr>
            <p:cNvPr id="16" name="Content Placeholder 3"/>
            <p:cNvSpPr txBox="1">
              <a:spLocks/>
            </p:cNvSpPr>
            <p:nvPr/>
          </p:nvSpPr>
          <p:spPr>
            <a:xfrm>
              <a:off x="1072485" y="1873622"/>
              <a:ext cx="10515600" cy="47468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definition of a drug</a:t>
              </a:r>
            </a:p>
          </p:txBody>
        </p:sp>
      </p:grpSp>
      <p:grpSp>
        <p:nvGrpSpPr>
          <p:cNvPr id="25" name="Group 24"/>
          <p:cNvGrpSpPr/>
          <p:nvPr/>
        </p:nvGrpSpPr>
        <p:grpSpPr>
          <a:xfrm>
            <a:off x="666526" y="2643379"/>
            <a:ext cx="11275264" cy="691621"/>
            <a:chOff x="666526" y="2570148"/>
            <a:chExt cx="11275264" cy="691621"/>
          </a:xfrm>
        </p:grpSpPr>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28313" r="29731" b="15005"/>
            <a:stretch/>
          </p:blipFill>
          <p:spPr>
            <a:xfrm>
              <a:off x="666526" y="2570148"/>
              <a:ext cx="407255" cy="691621"/>
            </a:xfrm>
            <a:prstGeom prst="rect">
              <a:avLst/>
            </a:prstGeom>
          </p:spPr>
        </p:pic>
        <p:sp>
          <p:nvSpPr>
            <p:cNvPr id="18" name="Rectangle 17"/>
            <p:cNvSpPr/>
            <p:nvPr/>
          </p:nvSpPr>
          <p:spPr>
            <a:xfrm>
              <a:off x="1072485" y="2685126"/>
              <a:ext cx="10869305" cy="461665"/>
            </a:xfrm>
            <a:prstGeom prst="rect">
              <a:avLst/>
            </a:prstGeom>
          </p:spPr>
          <p:txBody>
            <a:bodyPr wrap="square" anchor="ctr">
              <a:spAutoFit/>
            </a:bodyPr>
            <a:lstStyle/>
            <a:p>
              <a:r>
                <a:rPr lang="en-US" sz="2400" dirty="0">
                  <a:latin typeface="Arial" panose="020B0604020202020204" pitchFamily="34" charset="0"/>
                  <a:cs typeface="Arial" panose="020B0604020202020204" pitchFamily="34" charset="0"/>
                </a:rPr>
                <a:t>Examples of alcohol, tobacco and nicotine products and other drugs</a:t>
              </a:r>
            </a:p>
          </p:txBody>
        </p:sp>
      </p:grpSp>
      <p:grpSp>
        <p:nvGrpSpPr>
          <p:cNvPr id="24" name="Group 23"/>
          <p:cNvGrpSpPr/>
          <p:nvPr/>
        </p:nvGrpSpPr>
        <p:grpSpPr>
          <a:xfrm>
            <a:off x="679663" y="3532412"/>
            <a:ext cx="6488822" cy="683137"/>
            <a:chOff x="679663" y="3335978"/>
            <a:chExt cx="6488822" cy="683137"/>
          </a:xfrm>
        </p:grpSpPr>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36466" t="6931" r="24285" b="9117"/>
            <a:stretch/>
          </p:blipFill>
          <p:spPr>
            <a:xfrm>
              <a:off x="679663" y="3335978"/>
              <a:ext cx="380980" cy="683137"/>
            </a:xfrm>
            <a:prstGeom prst="rect">
              <a:avLst/>
            </a:prstGeom>
          </p:spPr>
        </p:pic>
        <p:sp>
          <p:nvSpPr>
            <p:cNvPr id="19" name="Rectangle 18"/>
            <p:cNvSpPr/>
            <p:nvPr/>
          </p:nvSpPr>
          <p:spPr>
            <a:xfrm>
              <a:off x="1072485" y="3446714"/>
              <a:ext cx="6096000" cy="461665"/>
            </a:xfrm>
            <a:prstGeom prst="rect">
              <a:avLst/>
            </a:prstGeom>
          </p:spPr>
          <p:txBody>
            <a:bodyPr anchor="ctr">
              <a:spAutoFit/>
            </a:bodyPr>
            <a:lstStyle/>
            <a:p>
              <a:r>
                <a:rPr lang="en-US" sz="2400" dirty="0">
                  <a:latin typeface="Arial" panose="020B0604020202020204" pitchFamily="34" charset="0"/>
                  <a:cs typeface="Arial" panose="020B0604020202020204" pitchFamily="34" charset="0"/>
                </a:rPr>
                <a:t>How drugs impact the body and brain</a:t>
              </a:r>
            </a:p>
          </p:txBody>
        </p:sp>
      </p:grpSp>
      <p:grpSp>
        <p:nvGrpSpPr>
          <p:cNvPr id="23" name="Group 22"/>
          <p:cNvGrpSpPr/>
          <p:nvPr/>
        </p:nvGrpSpPr>
        <p:grpSpPr>
          <a:xfrm>
            <a:off x="646820" y="4412961"/>
            <a:ext cx="6521665" cy="715981"/>
            <a:chOff x="646820" y="4188570"/>
            <a:chExt cx="6521665" cy="715981"/>
          </a:xfrm>
        </p:grpSpPr>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28769" t="7865" r="26793" b="7163"/>
            <a:stretch/>
          </p:blipFill>
          <p:spPr>
            <a:xfrm>
              <a:off x="646820" y="4188570"/>
              <a:ext cx="446667" cy="715981"/>
            </a:xfrm>
            <a:prstGeom prst="rect">
              <a:avLst/>
            </a:prstGeom>
          </p:spPr>
        </p:pic>
        <p:sp>
          <p:nvSpPr>
            <p:cNvPr id="20" name="Rectangle 19"/>
            <p:cNvSpPr/>
            <p:nvPr/>
          </p:nvSpPr>
          <p:spPr>
            <a:xfrm>
              <a:off x="1072485" y="4315728"/>
              <a:ext cx="6096000" cy="461665"/>
            </a:xfrm>
            <a:prstGeom prst="rect">
              <a:avLst/>
            </a:prstGeom>
          </p:spPr>
          <p:txBody>
            <a:bodyPr anchor="ctr">
              <a:spAutoFit/>
            </a:bodyPr>
            <a:lstStyle/>
            <a:p>
              <a:r>
                <a:rPr lang="en-US" sz="2400" dirty="0">
                  <a:latin typeface="Arial" panose="020B0604020202020204" pitchFamily="34" charset="0"/>
                  <a:cs typeface="Arial" panose="020B0604020202020204" pitchFamily="34" charset="0"/>
                </a:rPr>
                <a:t>Short- and long-term effects of drugs</a:t>
              </a:r>
            </a:p>
          </p:txBody>
        </p:sp>
      </p:grpSp>
      <p:grpSp>
        <p:nvGrpSpPr>
          <p:cNvPr id="22" name="Group 21"/>
          <p:cNvGrpSpPr/>
          <p:nvPr/>
        </p:nvGrpSpPr>
        <p:grpSpPr>
          <a:xfrm>
            <a:off x="666526" y="5326355"/>
            <a:ext cx="8616783" cy="683137"/>
            <a:chOff x="669810" y="5110998"/>
            <a:chExt cx="8616783" cy="683137"/>
          </a:xfrm>
        </p:grpSpPr>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27068" t="7738" r="31654" b="8310"/>
            <a:stretch/>
          </p:blipFill>
          <p:spPr>
            <a:xfrm>
              <a:off x="669810" y="5110998"/>
              <a:ext cx="400687" cy="683137"/>
            </a:xfrm>
            <a:prstGeom prst="rect">
              <a:avLst/>
            </a:prstGeom>
          </p:spPr>
        </p:pic>
        <p:sp>
          <p:nvSpPr>
            <p:cNvPr id="21" name="Rectangle 20"/>
            <p:cNvSpPr/>
            <p:nvPr/>
          </p:nvSpPr>
          <p:spPr>
            <a:xfrm>
              <a:off x="1072485" y="5221734"/>
              <a:ext cx="8214108" cy="461665"/>
            </a:xfrm>
            <a:prstGeom prst="rect">
              <a:avLst/>
            </a:prstGeom>
          </p:spPr>
          <p:txBody>
            <a:bodyPr wrap="none" anchor="ctr">
              <a:spAutoFit/>
            </a:bodyPr>
            <a:lstStyle/>
            <a:p>
              <a:r>
                <a:rPr lang="en-US" sz="2400" dirty="0">
                  <a:latin typeface="Arial" panose="020B0604020202020204" pitchFamily="34" charset="0"/>
                  <a:cs typeface="Arial" panose="020B0604020202020204" pitchFamily="34" charset="0"/>
                </a:rPr>
                <a:t>Substance use influences and how to refuse peer pressure</a:t>
              </a:r>
            </a:p>
          </p:txBody>
        </p:sp>
      </p:grpSp>
    </p:spTree>
    <p:extLst>
      <p:ext uri="{BB962C8B-B14F-4D97-AF65-F5344CB8AC3E}">
        <p14:creationId xmlns:p14="http://schemas.microsoft.com/office/powerpoint/2010/main" val="161325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Effects of Alcohol Use</a:t>
            </a:r>
          </a:p>
        </p:txBody>
      </p:sp>
      <p:grpSp>
        <p:nvGrpSpPr>
          <p:cNvPr id="30" name="Group 29"/>
          <p:cNvGrpSpPr/>
          <p:nvPr/>
        </p:nvGrpSpPr>
        <p:grpSpPr>
          <a:xfrm>
            <a:off x="4789969" y="2440265"/>
            <a:ext cx="2564206" cy="2829160"/>
            <a:chOff x="4789969" y="2440265"/>
            <a:chExt cx="2564206" cy="282916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9969" y="2440265"/>
              <a:ext cx="2564206" cy="2149567"/>
            </a:xfrm>
            <a:prstGeom prst="rect">
              <a:avLst/>
            </a:prstGeom>
          </p:spPr>
        </p:pic>
        <p:sp>
          <p:nvSpPr>
            <p:cNvPr id="7" name="TextBox 6"/>
            <p:cNvSpPr txBox="1"/>
            <p:nvPr/>
          </p:nvSpPr>
          <p:spPr>
            <a:xfrm>
              <a:off x="4902762" y="4438428"/>
              <a:ext cx="2338620"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Muscles shrinking</a:t>
              </a:r>
            </a:p>
          </p:txBody>
        </p:sp>
      </p:grpSp>
      <p:grpSp>
        <p:nvGrpSpPr>
          <p:cNvPr id="28" name="Group 27"/>
          <p:cNvGrpSpPr/>
          <p:nvPr/>
        </p:nvGrpSpPr>
        <p:grpSpPr>
          <a:xfrm>
            <a:off x="235325" y="2536568"/>
            <a:ext cx="2355513" cy="3056023"/>
            <a:chOff x="235325" y="2536568"/>
            <a:chExt cx="2355513" cy="3056023"/>
          </a:xfrm>
        </p:grpSpPr>
        <p:pic>
          <p:nvPicPr>
            <p:cNvPr id="9"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859" y="2536568"/>
              <a:ext cx="2334445" cy="1956961"/>
            </a:xfrm>
            <a:prstGeom prst="rect">
              <a:avLst/>
            </a:prstGeom>
          </p:spPr>
        </p:pic>
        <p:sp>
          <p:nvSpPr>
            <p:cNvPr id="10" name="TextBox 9"/>
            <p:cNvSpPr txBox="1"/>
            <p:nvPr/>
          </p:nvSpPr>
          <p:spPr>
            <a:xfrm flipH="1">
              <a:off x="235325" y="4392262"/>
              <a:ext cx="2355513"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Cirrhosis or permanent </a:t>
              </a:r>
            </a:p>
            <a:p>
              <a:pPr algn="ctr"/>
              <a:r>
                <a:rPr lang="en-US" sz="2400" dirty="0">
                  <a:latin typeface="Arial" panose="020B0604020202020204" pitchFamily="34" charset="0"/>
                  <a:cs typeface="Arial" panose="020B0604020202020204" pitchFamily="34" charset="0"/>
                </a:rPr>
                <a:t>liver damage</a:t>
              </a:r>
            </a:p>
          </p:txBody>
        </p:sp>
      </p:grpSp>
      <p:grpSp>
        <p:nvGrpSpPr>
          <p:cNvPr id="31" name="Group 30"/>
          <p:cNvGrpSpPr/>
          <p:nvPr/>
        </p:nvGrpSpPr>
        <p:grpSpPr>
          <a:xfrm>
            <a:off x="6966836" y="2279855"/>
            <a:ext cx="2681377" cy="2876579"/>
            <a:chOff x="6966836" y="2279855"/>
            <a:chExt cx="2681377" cy="2876579"/>
          </a:xfrm>
        </p:grpSpPr>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4568" r="24292"/>
            <a:stretch/>
          </p:blipFill>
          <p:spPr>
            <a:xfrm>
              <a:off x="7475295" y="2279855"/>
              <a:ext cx="1507027" cy="2470387"/>
            </a:xfrm>
            <a:prstGeom prst="rect">
              <a:avLst/>
            </a:prstGeom>
          </p:spPr>
        </p:pic>
        <p:sp>
          <p:nvSpPr>
            <p:cNvPr id="13" name="TextBox 12"/>
            <p:cNvSpPr txBox="1"/>
            <p:nvPr/>
          </p:nvSpPr>
          <p:spPr>
            <a:xfrm>
              <a:off x="6966836" y="4694769"/>
              <a:ext cx="268137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Hallucinations</a:t>
              </a:r>
            </a:p>
          </p:txBody>
        </p:sp>
      </p:grpSp>
      <p:grpSp>
        <p:nvGrpSpPr>
          <p:cNvPr id="32" name="Group 31"/>
          <p:cNvGrpSpPr/>
          <p:nvPr/>
        </p:nvGrpSpPr>
        <p:grpSpPr>
          <a:xfrm>
            <a:off x="9206629" y="2440116"/>
            <a:ext cx="2681377" cy="2731096"/>
            <a:chOff x="9206629" y="2440116"/>
            <a:chExt cx="2681377" cy="2731096"/>
          </a:xfrm>
        </p:grpSpPr>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5037" y="2440116"/>
              <a:ext cx="2564560" cy="2149865"/>
            </a:xfrm>
            <a:prstGeom prst="rect">
              <a:avLst/>
            </a:prstGeom>
          </p:spPr>
        </p:pic>
        <p:sp>
          <p:nvSpPr>
            <p:cNvPr id="16" name="TextBox 15"/>
            <p:cNvSpPr txBox="1"/>
            <p:nvPr/>
          </p:nvSpPr>
          <p:spPr>
            <a:xfrm>
              <a:off x="9206629" y="4709547"/>
              <a:ext cx="268137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Death</a:t>
              </a:r>
            </a:p>
          </p:txBody>
        </p:sp>
      </p:grpSp>
      <p:grpSp>
        <p:nvGrpSpPr>
          <p:cNvPr id="29" name="Group 28"/>
          <p:cNvGrpSpPr/>
          <p:nvPr/>
        </p:nvGrpSpPr>
        <p:grpSpPr>
          <a:xfrm>
            <a:off x="2261919" y="2678485"/>
            <a:ext cx="2681377" cy="2592164"/>
            <a:chOff x="2261919" y="2678485"/>
            <a:chExt cx="2681377" cy="2592164"/>
          </a:xfrm>
        </p:grpSpPr>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1945" y="2678485"/>
              <a:ext cx="1995862" cy="1673127"/>
            </a:xfrm>
            <a:prstGeom prst="rect">
              <a:avLst/>
            </a:prstGeom>
          </p:spPr>
        </p:pic>
        <p:sp>
          <p:nvSpPr>
            <p:cNvPr id="19" name="TextBox 18"/>
            <p:cNvSpPr txBox="1"/>
            <p:nvPr/>
          </p:nvSpPr>
          <p:spPr>
            <a:xfrm>
              <a:off x="2261919" y="4439652"/>
              <a:ext cx="2681377"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Nervous system damage</a:t>
              </a:r>
            </a:p>
          </p:txBody>
        </p:sp>
      </p:grpSp>
    </p:spTree>
    <p:extLst>
      <p:ext uri="{BB962C8B-B14F-4D97-AF65-F5344CB8AC3E}">
        <p14:creationId xmlns:p14="http://schemas.microsoft.com/office/powerpoint/2010/main" val="32887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00" y="1761139"/>
            <a:ext cx="2626111" cy="2201464"/>
          </a:xfrm>
          <a:prstGeom prst="rect">
            <a:avLst/>
          </a:prstGeom>
        </p:spPr>
      </p:pic>
      <p:grpSp>
        <p:nvGrpSpPr>
          <p:cNvPr id="8" name="Group 7"/>
          <p:cNvGrpSpPr/>
          <p:nvPr/>
        </p:nvGrpSpPr>
        <p:grpSpPr>
          <a:xfrm>
            <a:off x="1481001" y="888951"/>
            <a:ext cx="10515601" cy="4127186"/>
            <a:chOff x="1466849" y="2337595"/>
            <a:chExt cx="10515601" cy="2120105"/>
          </a:xfrm>
        </p:grpSpPr>
        <p:sp>
          <p:nvSpPr>
            <p:cNvPr id="5" name="Title 3"/>
            <p:cNvSpPr txBox="1">
              <a:spLocks/>
            </p:cNvSpPr>
            <p:nvPr/>
          </p:nvSpPr>
          <p:spPr>
            <a:xfrm>
              <a:off x="1466850" y="23375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dirty="0">
                  <a:solidFill>
                    <a:srgbClr val="EF3E42"/>
                  </a:solidFill>
                  <a:latin typeface="Arial Black" panose="020B0A04020102020204" pitchFamily="34" charset="0"/>
                </a:rPr>
                <a:t>FLASH FACTS</a:t>
              </a:r>
            </a:p>
          </p:txBody>
        </p:sp>
        <p:sp>
          <p:nvSpPr>
            <p:cNvPr id="6" name="Title 3"/>
            <p:cNvSpPr txBox="1">
              <a:spLocks/>
            </p:cNvSpPr>
            <p:nvPr/>
          </p:nvSpPr>
          <p:spPr>
            <a:xfrm>
              <a:off x="1466849" y="3132137"/>
              <a:ext cx="971386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sz="3600" dirty="0"/>
                <a:t>Teens who begin drinking before the age of 15 are 5 times more likely to develop alcohol dependence or abuse later in life than those who begin drinking at or after the age of 21.</a:t>
              </a:r>
            </a:p>
          </p:txBody>
        </p:sp>
      </p:grpSp>
    </p:spTree>
    <p:extLst>
      <p:ext uri="{BB962C8B-B14F-4D97-AF65-F5344CB8AC3E}">
        <p14:creationId xmlns:p14="http://schemas.microsoft.com/office/powerpoint/2010/main" val="1566152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Law</a:t>
            </a:r>
          </a:p>
        </p:txBody>
      </p:sp>
      <p:sp>
        <p:nvSpPr>
          <p:cNvPr id="4" name="Content Placeholder 3"/>
          <p:cNvSpPr>
            <a:spLocks noGrp="1"/>
          </p:cNvSpPr>
          <p:nvPr>
            <p:ph sz="half" idx="2"/>
          </p:nvPr>
        </p:nvSpPr>
        <p:spPr>
          <a:xfrm>
            <a:off x="3983982" y="2398484"/>
            <a:ext cx="7763435" cy="2994212"/>
          </a:xfrm>
          <a:ln>
            <a:noFill/>
          </a:ln>
        </p:spPr>
        <p:txBody>
          <a:bodyPr anchor="ctr"/>
          <a:lstStyle/>
          <a:p>
            <a:pPr marL="0" indent="0">
              <a:buNone/>
            </a:pPr>
            <a:r>
              <a:rPr lang="en-US" sz="2400" dirty="0"/>
              <a:t>It is illegal for anyone under the age of 21 to </a:t>
            </a:r>
            <a:br>
              <a:rPr lang="en-US" sz="2400" dirty="0"/>
            </a:br>
            <a:r>
              <a:rPr lang="en-US" sz="2400" dirty="0"/>
              <a:t>purchase, possess or drink alcohol.</a:t>
            </a:r>
          </a:p>
          <a:p>
            <a:endParaRPr lang="en-US" sz="2400" dirty="0"/>
          </a:p>
          <a:p>
            <a:pPr marL="0" indent="0">
              <a:buNone/>
            </a:pPr>
            <a:r>
              <a:rPr lang="en-US" sz="2400" dirty="0"/>
              <a:t>Purchasing or providing alcohol to anyone under the age of 21 is illegal and also known as social providing.</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282" t="19253" r="53016" b="57758"/>
          <a:stretch/>
        </p:blipFill>
        <p:spPr>
          <a:xfrm>
            <a:off x="838200" y="2414228"/>
            <a:ext cx="3144960" cy="2962724"/>
          </a:xfrm>
          <a:prstGeom prst="rect">
            <a:avLst/>
          </a:prstGeom>
        </p:spPr>
      </p:pic>
    </p:spTree>
    <p:extLst>
      <p:ext uri="{BB962C8B-B14F-4D97-AF65-F5344CB8AC3E}">
        <p14:creationId xmlns:p14="http://schemas.microsoft.com/office/powerpoint/2010/main" val="2811965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683" t="10081" r="16119" b="9553"/>
          <a:stretch/>
        </p:blipFill>
        <p:spPr>
          <a:xfrm>
            <a:off x="806450" y="2393949"/>
            <a:ext cx="2095500" cy="2070101"/>
          </a:xfrm>
          <a:prstGeom prst="rect">
            <a:avLst/>
          </a:prstGeom>
        </p:spPr>
      </p:pic>
      <p:sp>
        <p:nvSpPr>
          <p:cNvPr id="7" name="Title 3"/>
          <p:cNvSpPr txBox="1">
            <a:spLocks/>
          </p:cNvSpPr>
          <p:nvPr/>
        </p:nvSpPr>
        <p:spPr>
          <a:xfrm>
            <a:off x="3172113" y="2393950"/>
            <a:ext cx="8291945" cy="2070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rgbClr val="660560"/>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TOBACCO</a:t>
            </a:r>
          </a:p>
        </p:txBody>
      </p:sp>
    </p:spTree>
    <p:extLst>
      <p:ext uri="{BB962C8B-B14F-4D97-AF65-F5344CB8AC3E}">
        <p14:creationId xmlns:p14="http://schemas.microsoft.com/office/powerpoint/2010/main" val="66637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tobacco?</a:t>
            </a:r>
          </a:p>
        </p:txBody>
      </p:sp>
      <p:grpSp>
        <p:nvGrpSpPr>
          <p:cNvPr id="17" name="Group 16"/>
          <p:cNvGrpSpPr/>
          <p:nvPr/>
        </p:nvGrpSpPr>
        <p:grpSpPr>
          <a:xfrm>
            <a:off x="725577" y="2025249"/>
            <a:ext cx="9885273" cy="1119496"/>
            <a:chOff x="725577" y="2025249"/>
            <a:chExt cx="9885273" cy="1119496"/>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6468" t="10000" r="16702" b="10833"/>
            <a:stretch/>
          </p:blipFill>
          <p:spPr>
            <a:xfrm>
              <a:off x="725577" y="2025249"/>
              <a:ext cx="1127352" cy="1119496"/>
            </a:xfrm>
            <a:prstGeom prst="rect">
              <a:avLst/>
            </a:prstGeom>
          </p:spPr>
        </p:pic>
        <p:sp>
          <p:nvSpPr>
            <p:cNvPr id="6" name="Rectangle 5"/>
            <p:cNvSpPr/>
            <p:nvPr/>
          </p:nvSpPr>
          <p:spPr>
            <a:xfrm>
              <a:off x="2305050" y="2181764"/>
              <a:ext cx="8305800"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Tobacco is a plant used to make smoke tobacco and smokeless tobacco.</a:t>
              </a:r>
            </a:p>
          </p:txBody>
        </p:sp>
      </p:grpSp>
      <p:grpSp>
        <p:nvGrpSpPr>
          <p:cNvPr id="3" name="Group 2"/>
          <p:cNvGrpSpPr/>
          <p:nvPr/>
        </p:nvGrpSpPr>
        <p:grpSpPr>
          <a:xfrm>
            <a:off x="746706" y="3375600"/>
            <a:ext cx="9292644" cy="1165571"/>
            <a:chOff x="746706" y="3375600"/>
            <a:chExt cx="9292644" cy="1165571"/>
          </a:xfrm>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7256" t="9213" r="14601" b="8445"/>
            <a:stretch/>
          </p:blipFill>
          <p:spPr>
            <a:xfrm>
              <a:off x="746706" y="3375600"/>
              <a:ext cx="1150627" cy="1165571"/>
            </a:xfrm>
            <a:prstGeom prst="rect">
              <a:avLst/>
            </a:prstGeom>
          </p:spPr>
        </p:pic>
        <p:sp>
          <p:nvSpPr>
            <p:cNvPr id="9" name="Rectangle 8"/>
            <p:cNvSpPr/>
            <p:nvPr/>
          </p:nvSpPr>
          <p:spPr>
            <a:xfrm>
              <a:off x="2305050" y="3544351"/>
              <a:ext cx="7734300"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Tobacco contains nicotine, both a sedative and a stimulant drug.</a:t>
              </a:r>
            </a:p>
          </p:txBody>
        </p:sp>
      </p:grpSp>
      <p:grpSp>
        <p:nvGrpSpPr>
          <p:cNvPr id="15" name="Group 14"/>
          <p:cNvGrpSpPr/>
          <p:nvPr/>
        </p:nvGrpSpPr>
        <p:grpSpPr>
          <a:xfrm>
            <a:off x="739059" y="4748989"/>
            <a:ext cx="10100391" cy="1146896"/>
            <a:chOff x="739059" y="4748989"/>
            <a:chExt cx="10100391" cy="1146896"/>
          </a:xfrm>
        </p:grpSpPr>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050" t="10096" r="16040" b="10362"/>
            <a:stretch/>
          </p:blipFill>
          <p:spPr>
            <a:xfrm>
              <a:off x="739059" y="4748989"/>
              <a:ext cx="1168060" cy="1146896"/>
            </a:xfrm>
            <a:prstGeom prst="rect">
              <a:avLst/>
            </a:prstGeom>
          </p:spPr>
        </p:pic>
        <p:sp>
          <p:nvSpPr>
            <p:cNvPr id="12" name="Rectangle 11"/>
            <p:cNvSpPr/>
            <p:nvPr/>
          </p:nvSpPr>
          <p:spPr>
            <a:xfrm>
              <a:off x="2305050" y="4906939"/>
              <a:ext cx="8534400"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Nicotine contains the addictive properties leading to individual's dependency on tobacco and </a:t>
              </a:r>
              <a:r>
                <a:rPr lang="en-US" sz="2400">
                  <a:latin typeface="Arial" panose="020B0604020202020204" pitchFamily="34" charset="0"/>
                  <a:cs typeface="Arial" panose="020B0604020202020204" pitchFamily="34" charset="0"/>
                </a:rPr>
                <a:t>nicotine products.</a:t>
              </a:r>
              <a:endParaRPr lang="en-US" sz="2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0584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Types of Tobacco Products</a:t>
            </a:r>
          </a:p>
        </p:txBody>
      </p:sp>
      <p:grpSp>
        <p:nvGrpSpPr>
          <p:cNvPr id="15" name="Group 14"/>
          <p:cNvGrpSpPr/>
          <p:nvPr/>
        </p:nvGrpSpPr>
        <p:grpSpPr>
          <a:xfrm>
            <a:off x="4372595" y="1816100"/>
            <a:ext cx="2811810" cy="3949700"/>
            <a:chOff x="4372595" y="1701800"/>
            <a:chExt cx="2811810" cy="394970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0653" r="22101"/>
            <a:stretch/>
          </p:blipFill>
          <p:spPr>
            <a:xfrm>
              <a:off x="4775200" y="1701800"/>
              <a:ext cx="2006600" cy="3505200"/>
            </a:xfrm>
            <a:prstGeom prst="rect">
              <a:avLst/>
            </a:prstGeom>
          </p:spPr>
        </p:pic>
        <p:sp>
          <p:nvSpPr>
            <p:cNvPr id="10" name="Title 1"/>
            <p:cNvSpPr txBox="1">
              <a:spLocks/>
            </p:cNvSpPr>
            <p:nvPr/>
          </p:nvSpPr>
          <p:spPr>
            <a:xfrm>
              <a:off x="4372595" y="5207000"/>
              <a:ext cx="2811810" cy="444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Cigar</a:t>
              </a:r>
            </a:p>
          </p:txBody>
        </p:sp>
      </p:grpSp>
      <p:grpSp>
        <p:nvGrpSpPr>
          <p:cNvPr id="14" name="Group 13"/>
          <p:cNvGrpSpPr/>
          <p:nvPr/>
        </p:nvGrpSpPr>
        <p:grpSpPr>
          <a:xfrm>
            <a:off x="7654305" y="2882900"/>
            <a:ext cx="3869938" cy="2882900"/>
            <a:chOff x="7654305" y="2768600"/>
            <a:chExt cx="3869938" cy="2882900"/>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0686" b="16179"/>
            <a:stretch/>
          </p:blipFill>
          <p:spPr>
            <a:xfrm>
              <a:off x="7654305" y="2768600"/>
              <a:ext cx="3869938" cy="2438400"/>
            </a:xfrm>
            <a:prstGeom prst="rect">
              <a:avLst/>
            </a:prstGeom>
          </p:spPr>
        </p:pic>
        <p:sp>
          <p:nvSpPr>
            <p:cNvPr id="12" name="Title 1"/>
            <p:cNvSpPr txBox="1">
              <a:spLocks/>
            </p:cNvSpPr>
            <p:nvPr/>
          </p:nvSpPr>
          <p:spPr>
            <a:xfrm>
              <a:off x="8183369" y="5207000"/>
              <a:ext cx="2811810" cy="444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Pipe</a:t>
              </a:r>
            </a:p>
          </p:txBody>
        </p:sp>
      </p:grpSp>
      <p:grpSp>
        <p:nvGrpSpPr>
          <p:cNvPr id="18" name="Group 17"/>
          <p:cNvGrpSpPr/>
          <p:nvPr/>
        </p:nvGrpSpPr>
        <p:grpSpPr>
          <a:xfrm>
            <a:off x="596413" y="3494579"/>
            <a:ext cx="3306282" cy="2271221"/>
            <a:chOff x="596413" y="3380279"/>
            <a:chExt cx="3306282" cy="2271221"/>
          </a:xfrm>
        </p:grpSpPr>
        <p:sp>
          <p:nvSpPr>
            <p:cNvPr id="11" name="Title 1"/>
            <p:cNvSpPr txBox="1">
              <a:spLocks/>
            </p:cNvSpPr>
            <p:nvPr/>
          </p:nvSpPr>
          <p:spPr>
            <a:xfrm>
              <a:off x="843649" y="5221145"/>
              <a:ext cx="2811810" cy="430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Cigarette</a:t>
              </a:r>
            </a:p>
          </p:txBody>
        </p:sp>
        <p:pic>
          <p:nvPicPr>
            <p:cNvPr id="16" name="Content Placehold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413" y="3380279"/>
              <a:ext cx="3306282" cy="1826721"/>
            </a:xfrm>
            <a:prstGeom prst="rect">
              <a:avLst/>
            </a:prstGeom>
          </p:spPr>
        </p:pic>
      </p:grpSp>
    </p:spTree>
    <p:extLst>
      <p:ext uri="{BB962C8B-B14F-4D97-AF65-F5344CB8AC3E}">
        <p14:creationId xmlns:p14="http://schemas.microsoft.com/office/powerpoint/2010/main" val="299116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Tobacco Products</a:t>
            </a:r>
          </a:p>
        </p:txBody>
      </p:sp>
      <p:grpSp>
        <p:nvGrpSpPr>
          <p:cNvPr id="13" name="Group 12"/>
          <p:cNvGrpSpPr/>
          <p:nvPr/>
        </p:nvGrpSpPr>
        <p:grpSpPr>
          <a:xfrm>
            <a:off x="4146550" y="1891109"/>
            <a:ext cx="2933700" cy="3896743"/>
            <a:chOff x="4146550" y="2081609"/>
            <a:chExt cx="2933700" cy="3896743"/>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557" r="7683"/>
            <a:stretch/>
          </p:blipFill>
          <p:spPr>
            <a:xfrm>
              <a:off x="4146550" y="2081609"/>
              <a:ext cx="2933700" cy="3381375"/>
            </a:xfrm>
            <a:prstGeom prst="rect">
              <a:avLst/>
            </a:prstGeom>
          </p:spPr>
        </p:pic>
        <p:sp>
          <p:nvSpPr>
            <p:cNvPr id="8" name="Title 1"/>
            <p:cNvSpPr txBox="1">
              <a:spLocks/>
            </p:cNvSpPr>
            <p:nvPr/>
          </p:nvSpPr>
          <p:spPr>
            <a:xfrm>
              <a:off x="4207495" y="5462984"/>
              <a:ext cx="2811810" cy="515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Hookah</a:t>
              </a:r>
            </a:p>
          </p:txBody>
        </p:sp>
      </p:grpSp>
      <p:grpSp>
        <p:nvGrpSpPr>
          <p:cNvPr id="14" name="Group 13"/>
          <p:cNvGrpSpPr/>
          <p:nvPr/>
        </p:nvGrpSpPr>
        <p:grpSpPr>
          <a:xfrm>
            <a:off x="7915895" y="2626595"/>
            <a:ext cx="3785731" cy="3161255"/>
            <a:chOff x="7915895" y="2817095"/>
            <a:chExt cx="3785731" cy="3161255"/>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5895" y="2817095"/>
              <a:ext cx="3785731" cy="2463006"/>
            </a:xfrm>
            <a:prstGeom prst="rect">
              <a:avLst/>
            </a:prstGeom>
          </p:spPr>
        </p:pic>
        <p:sp>
          <p:nvSpPr>
            <p:cNvPr id="9" name="Title 1"/>
            <p:cNvSpPr txBox="1">
              <a:spLocks/>
            </p:cNvSpPr>
            <p:nvPr/>
          </p:nvSpPr>
          <p:spPr>
            <a:xfrm>
              <a:off x="8227473" y="5462983"/>
              <a:ext cx="3298770" cy="5153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Smokeless Tobacco</a:t>
              </a:r>
            </a:p>
          </p:txBody>
        </p:sp>
      </p:grpSp>
      <p:grpSp>
        <p:nvGrpSpPr>
          <p:cNvPr id="12" name="Group 11"/>
          <p:cNvGrpSpPr/>
          <p:nvPr/>
        </p:nvGrpSpPr>
        <p:grpSpPr>
          <a:xfrm>
            <a:off x="499095" y="2135188"/>
            <a:ext cx="2811810" cy="3652663"/>
            <a:chOff x="499095" y="2325688"/>
            <a:chExt cx="2811810" cy="3652663"/>
          </a:xfrm>
        </p:grpSpPr>
        <p:sp>
          <p:nvSpPr>
            <p:cNvPr id="7" name="Title 1"/>
            <p:cNvSpPr txBox="1">
              <a:spLocks/>
            </p:cNvSpPr>
            <p:nvPr/>
          </p:nvSpPr>
          <p:spPr>
            <a:xfrm>
              <a:off x="499095" y="5512594"/>
              <a:ext cx="2811810" cy="4657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Bidi</a:t>
              </a:r>
            </a:p>
          </p:txBody>
        </p:sp>
        <p:pic>
          <p:nvPicPr>
            <p:cNvPr id="10"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000" y="2325688"/>
              <a:ext cx="2540000" cy="3225800"/>
            </a:xfrm>
            <a:prstGeom prst="rect">
              <a:avLst/>
            </a:prstGeom>
          </p:spPr>
        </p:pic>
      </p:grpSp>
    </p:spTree>
    <p:extLst>
      <p:ext uri="{BB962C8B-B14F-4D97-AF65-F5344CB8AC3E}">
        <p14:creationId xmlns:p14="http://schemas.microsoft.com/office/powerpoint/2010/main" val="276314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Nicotine Products</a:t>
            </a:r>
          </a:p>
        </p:txBody>
      </p:sp>
      <p:grpSp>
        <p:nvGrpSpPr>
          <p:cNvPr id="3" name="Group 2"/>
          <p:cNvGrpSpPr/>
          <p:nvPr/>
        </p:nvGrpSpPr>
        <p:grpSpPr>
          <a:xfrm>
            <a:off x="1271840" y="1739152"/>
            <a:ext cx="10081960" cy="4394948"/>
            <a:chOff x="1271840" y="1739152"/>
            <a:chExt cx="10081960" cy="4394948"/>
          </a:xfrm>
        </p:grpSpPr>
        <p:grpSp>
          <p:nvGrpSpPr>
            <p:cNvPr id="15" name="Group 14"/>
            <p:cNvGrpSpPr/>
            <p:nvPr/>
          </p:nvGrpSpPr>
          <p:grpSpPr>
            <a:xfrm>
              <a:off x="1271840" y="1739152"/>
              <a:ext cx="9648320" cy="3705968"/>
              <a:chOff x="1447800" y="2024526"/>
              <a:chExt cx="9648320" cy="3705968"/>
            </a:xfrm>
          </p:grpSpPr>
          <p:pic>
            <p:nvPicPr>
              <p:cNvPr id="13"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0230" r="24024"/>
              <a:stretch/>
            </p:blipFill>
            <p:spPr>
              <a:xfrm>
                <a:off x="3111959" y="2095119"/>
                <a:ext cx="2026579" cy="363537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7695" t="9324" r="34186" b="13205"/>
              <a:stretch/>
            </p:blipFill>
            <p:spPr>
              <a:xfrm>
                <a:off x="1447800" y="2446543"/>
                <a:ext cx="1219200" cy="3073401"/>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45116" t="2260" r="26744"/>
              <a:stretch/>
            </p:blipFill>
            <p:spPr>
              <a:xfrm>
                <a:off x="5583497" y="2024526"/>
                <a:ext cx="1006332" cy="3495417"/>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30469" t="21094" r="30469" b="20312"/>
              <a:stretch/>
            </p:blipFill>
            <p:spPr>
              <a:xfrm>
                <a:off x="6831588" y="2865644"/>
                <a:ext cx="1769533" cy="2654300"/>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45000" t="11852" r="18333" b="50000"/>
              <a:stretch/>
            </p:blipFill>
            <p:spPr>
              <a:xfrm>
                <a:off x="8639679" y="2930709"/>
                <a:ext cx="2456441" cy="2555691"/>
              </a:xfrm>
              <a:prstGeom prst="rect">
                <a:avLst/>
              </a:prstGeom>
            </p:spPr>
          </p:pic>
        </p:grpSp>
        <p:sp>
          <p:nvSpPr>
            <p:cNvPr id="9" name="Title 1"/>
            <p:cNvSpPr txBox="1">
              <a:spLocks/>
            </p:cNvSpPr>
            <p:nvPr/>
          </p:nvSpPr>
          <p:spPr>
            <a:xfrm>
              <a:off x="1271840" y="4971288"/>
              <a:ext cx="10081960" cy="11628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Electronic Cigarettes/E-Cigarettes/Vapes</a:t>
              </a:r>
            </a:p>
          </p:txBody>
        </p:sp>
      </p:grpSp>
    </p:spTree>
    <p:extLst>
      <p:ext uri="{BB962C8B-B14F-4D97-AF65-F5344CB8AC3E}">
        <p14:creationId xmlns:p14="http://schemas.microsoft.com/office/powerpoint/2010/main" val="1453571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Vaping versus Smoking</a:t>
            </a:r>
          </a:p>
        </p:txBody>
      </p:sp>
      <p:sp>
        <p:nvSpPr>
          <p:cNvPr id="6" name="Title 1"/>
          <p:cNvSpPr txBox="1">
            <a:spLocks/>
          </p:cNvSpPr>
          <p:nvPr/>
        </p:nvSpPr>
        <p:spPr>
          <a:xfrm>
            <a:off x="259086" y="5670945"/>
            <a:ext cx="1973610" cy="430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1800" b="1" cap="none" dirty="0">
                <a:solidFill>
                  <a:schemeClr val="tx1"/>
                </a:solidFill>
                <a:latin typeface="Arial" panose="020B0604020202020204" pitchFamily="34" charset="0"/>
                <a:cs typeface="Arial" panose="020B0604020202020204" pitchFamily="34" charset="0"/>
                <a:hlinkClick r:id="rId5"/>
              </a:rPr>
              <a:t>Watch Here</a:t>
            </a:r>
            <a:endParaRPr lang="en-US" sz="1800" b="1" cap="none" dirty="0">
              <a:solidFill>
                <a:schemeClr val="tx1"/>
              </a:solidFill>
              <a:latin typeface="Arial" panose="020B0604020202020204" pitchFamily="34" charset="0"/>
              <a:cs typeface="Arial" panose="020B0604020202020204" pitchFamily="34" charset="0"/>
            </a:endParaRPr>
          </a:p>
        </p:txBody>
      </p:sp>
      <p:pic>
        <p:nvPicPr>
          <p:cNvPr id="3" name="haqi4xvjvKo"/>
          <p:cNvPicPr>
            <a:picLocks noGrp="1" noRot="1" noChangeAspect="1"/>
          </p:cNvPicPr>
          <p:nvPr>
            <p:ph idx="1"/>
            <a:videoFile r:link="rId1"/>
          </p:nvPr>
        </p:nvPicPr>
        <p:blipFill>
          <a:blip r:embed="rId6"/>
          <a:stretch>
            <a:fillRect/>
          </a:stretch>
        </p:blipFill>
        <p:spPr>
          <a:xfrm>
            <a:off x="2232696" y="1698171"/>
            <a:ext cx="7827784" cy="4403129"/>
          </a:xfrm>
          <a:prstGeom prst="rect">
            <a:avLst/>
          </a:prstGeom>
        </p:spPr>
      </p:pic>
    </p:spTree>
    <p:extLst>
      <p:ext uri="{BB962C8B-B14F-4D97-AF65-F5344CB8AC3E}">
        <p14:creationId xmlns:p14="http://schemas.microsoft.com/office/powerpoint/2010/main" val="445694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658" y="1847536"/>
            <a:ext cx="2626111" cy="2201464"/>
          </a:xfrm>
          <a:prstGeom prst="rect">
            <a:avLst/>
          </a:prstGeom>
        </p:spPr>
      </p:pic>
      <p:grpSp>
        <p:nvGrpSpPr>
          <p:cNvPr id="8" name="Group 7"/>
          <p:cNvGrpSpPr/>
          <p:nvPr/>
        </p:nvGrpSpPr>
        <p:grpSpPr>
          <a:xfrm>
            <a:off x="1471685" y="952629"/>
            <a:ext cx="10515601" cy="3991278"/>
            <a:chOff x="1466849" y="2337595"/>
            <a:chExt cx="10515601" cy="2120105"/>
          </a:xfrm>
        </p:grpSpPr>
        <p:sp>
          <p:nvSpPr>
            <p:cNvPr id="5" name="Title 3"/>
            <p:cNvSpPr txBox="1">
              <a:spLocks/>
            </p:cNvSpPr>
            <p:nvPr/>
          </p:nvSpPr>
          <p:spPr>
            <a:xfrm>
              <a:off x="1466850" y="23375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dirty="0">
                  <a:solidFill>
                    <a:srgbClr val="EF3E42"/>
                  </a:solidFill>
                  <a:latin typeface="Arial Black" panose="020B0A04020102020204" pitchFamily="34" charset="0"/>
                </a:rPr>
                <a:t>FLASH FACTS</a:t>
              </a:r>
            </a:p>
          </p:txBody>
        </p:sp>
        <p:sp>
          <p:nvSpPr>
            <p:cNvPr id="6" name="Title 3"/>
            <p:cNvSpPr txBox="1">
              <a:spLocks/>
            </p:cNvSpPr>
            <p:nvPr/>
          </p:nvSpPr>
          <p:spPr>
            <a:xfrm>
              <a:off x="1466849" y="3132137"/>
              <a:ext cx="1040466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sz="3600" dirty="0"/>
                <a:t>In the past 30 days:</a:t>
              </a:r>
            </a:p>
            <a:p>
              <a:pPr marL="571500" indent="-571500">
                <a:buFont typeface="Arial" panose="020B0604020202020204" pitchFamily="34" charset="0"/>
                <a:buChar char="•"/>
              </a:pPr>
              <a:r>
                <a:rPr lang="en-US" sz="3200" dirty="0"/>
                <a:t>5% of middle </a:t>
              </a:r>
              <a:r>
                <a:rPr lang="en-US" sz="3200" dirty="0" err="1"/>
                <a:t>schoolers</a:t>
              </a:r>
              <a:r>
                <a:rPr lang="en-US" sz="3200" dirty="0"/>
                <a:t> have used e-cigarettes</a:t>
              </a:r>
            </a:p>
            <a:p>
              <a:pPr marL="571500" indent="-571500">
                <a:buFont typeface="Arial" panose="020B0604020202020204" pitchFamily="34" charset="0"/>
                <a:buChar char="•"/>
              </a:pPr>
              <a:r>
                <a:rPr lang="en-US" sz="3200" dirty="0"/>
                <a:t>3.6 million middle and high school students </a:t>
              </a:r>
              <a:br>
                <a:rPr lang="en-US" sz="3200" dirty="0"/>
              </a:br>
              <a:r>
                <a:rPr lang="en-US" sz="3200" dirty="0"/>
                <a:t>have used e-cigarettes in the past 30 days</a:t>
              </a:r>
            </a:p>
          </p:txBody>
        </p:sp>
      </p:grpSp>
    </p:spTree>
    <p:extLst>
      <p:ext uri="{BB962C8B-B14F-4D97-AF65-F5344CB8AC3E}">
        <p14:creationId xmlns:p14="http://schemas.microsoft.com/office/powerpoint/2010/main" val="311116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drug?</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6462" t="9668" r="16003" b="9768"/>
          <a:stretch/>
        </p:blipFill>
        <p:spPr>
          <a:xfrm>
            <a:off x="6427258" y="3451621"/>
            <a:ext cx="2070100" cy="2070100"/>
          </a:xfrm>
          <a:prstGeom prst="rect">
            <a:avLst/>
          </a:prstGeom>
        </p:spPr>
      </p:pic>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16461" t="10002" r="16461" b="9981"/>
          <a:stretch/>
        </p:blipFill>
        <p:spPr>
          <a:xfrm>
            <a:off x="911226" y="3441700"/>
            <a:ext cx="2070100" cy="2070100"/>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5683" t="10081" r="16119" b="9553"/>
          <a:stretch/>
        </p:blipFill>
        <p:spPr>
          <a:xfrm>
            <a:off x="3656542" y="3451621"/>
            <a:ext cx="2095500" cy="2070101"/>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5594" t="10081" r="15795" b="9553"/>
          <a:stretch/>
        </p:blipFill>
        <p:spPr>
          <a:xfrm>
            <a:off x="9172575" y="3451621"/>
            <a:ext cx="2108200" cy="2070101"/>
          </a:xfrm>
          <a:prstGeom prst="rect">
            <a:avLst/>
          </a:prstGeom>
        </p:spPr>
      </p:pic>
      <p:sp>
        <p:nvSpPr>
          <p:cNvPr id="3" name="Content Placeholder 2"/>
          <p:cNvSpPr>
            <a:spLocks noGrp="1"/>
          </p:cNvSpPr>
          <p:nvPr>
            <p:ph sz="half" idx="1"/>
          </p:nvPr>
        </p:nvSpPr>
        <p:spPr>
          <a:xfrm>
            <a:off x="838200" y="1825625"/>
            <a:ext cx="10769600" cy="1222375"/>
          </a:xfrm>
        </p:spPr>
        <p:txBody>
          <a:bodyPr anchor="ctr"/>
          <a:lstStyle/>
          <a:p>
            <a:pPr marL="0" indent="0" algn="ctr">
              <a:buNone/>
            </a:pPr>
            <a:r>
              <a:rPr lang="en-US" dirty="0"/>
              <a:t>A drug is any chemical that affects the human body or mind when it is swallowed, breathed in or consumed in another way. </a:t>
            </a:r>
          </a:p>
        </p:txBody>
      </p:sp>
    </p:spTree>
    <p:extLst>
      <p:ext uri="{BB962C8B-B14F-4D97-AF65-F5344CB8AC3E}">
        <p14:creationId xmlns:p14="http://schemas.microsoft.com/office/powerpoint/2010/main" val="137679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Short-term Effects of Nicotine Use</a:t>
            </a:r>
          </a:p>
        </p:txBody>
      </p:sp>
      <p:grpSp>
        <p:nvGrpSpPr>
          <p:cNvPr id="27" name="Group 26"/>
          <p:cNvGrpSpPr/>
          <p:nvPr/>
        </p:nvGrpSpPr>
        <p:grpSpPr>
          <a:xfrm>
            <a:off x="293087" y="4575020"/>
            <a:ext cx="5708103" cy="1497896"/>
            <a:chOff x="475967" y="4575020"/>
            <a:chExt cx="5708103" cy="149789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967" y="4575020"/>
              <a:ext cx="1786830" cy="1497896"/>
            </a:xfrm>
            <a:prstGeom prst="rect">
              <a:avLst/>
            </a:prstGeom>
          </p:spPr>
        </p:pic>
        <p:sp>
          <p:nvSpPr>
            <p:cNvPr id="6" name="TextBox 5"/>
            <p:cNvSpPr txBox="1"/>
            <p:nvPr/>
          </p:nvSpPr>
          <p:spPr>
            <a:xfrm>
              <a:off x="2269446" y="4908469"/>
              <a:ext cx="391462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Dizziness and lightheadedness</a:t>
              </a:r>
            </a:p>
          </p:txBody>
        </p:sp>
      </p:grpSp>
      <p:grpSp>
        <p:nvGrpSpPr>
          <p:cNvPr id="25" name="Group 24"/>
          <p:cNvGrpSpPr/>
          <p:nvPr/>
        </p:nvGrpSpPr>
        <p:grpSpPr>
          <a:xfrm>
            <a:off x="373140" y="1693829"/>
            <a:ext cx="5547751" cy="1363680"/>
            <a:chOff x="556020" y="1693829"/>
            <a:chExt cx="5547751" cy="1363680"/>
          </a:xfrm>
        </p:grpSpPr>
        <p:pic>
          <p:nvPicPr>
            <p:cNvPr id="8"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020" y="1693829"/>
              <a:ext cx="1626725" cy="1363680"/>
            </a:xfrm>
            <a:prstGeom prst="rect">
              <a:avLst/>
            </a:prstGeom>
          </p:spPr>
        </p:pic>
        <p:sp>
          <p:nvSpPr>
            <p:cNvPr id="9" name="TextBox 8"/>
            <p:cNvSpPr txBox="1"/>
            <p:nvPr/>
          </p:nvSpPr>
          <p:spPr>
            <a:xfrm flipH="1">
              <a:off x="2262797" y="1960168"/>
              <a:ext cx="384097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Increased heart rate and blood pressure</a:t>
              </a:r>
            </a:p>
          </p:txBody>
        </p:sp>
      </p:grpSp>
      <p:grpSp>
        <p:nvGrpSpPr>
          <p:cNvPr id="38" name="Group 37"/>
          <p:cNvGrpSpPr/>
          <p:nvPr/>
        </p:nvGrpSpPr>
        <p:grpSpPr>
          <a:xfrm>
            <a:off x="6167532" y="1681481"/>
            <a:ext cx="4320031" cy="1364233"/>
            <a:chOff x="6167532" y="1681481"/>
            <a:chExt cx="4320031" cy="1364233"/>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7532" y="1681481"/>
              <a:ext cx="1627384" cy="1364233"/>
            </a:xfrm>
            <a:prstGeom prst="rect">
              <a:avLst/>
            </a:prstGeom>
          </p:spPr>
        </p:pic>
        <p:sp>
          <p:nvSpPr>
            <p:cNvPr id="15" name="TextBox 14"/>
            <p:cNvSpPr txBox="1"/>
            <p:nvPr/>
          </p:nvSpPr>
          <p:spPr>
            <a:xfrm>
              <a:off x="7806186" y="2132765"/>
              <a:ext cx="268137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Raised alertness</a:t>
              </a:r>
            </a:p>
          </p:txBody>
        </p:sp>
      </p:grpSp>
      <p:grpSp>
        <p:nvGrpSpPr>
          <p:cNvPr id="26" name="Group 25"/>
          <p:cNvGrpSpPr/>
          <p:nvPr/>
        </p:nvGrpSpPr>
        <p:grpSpPr>
          <a:xfrm>
            <a:off x="402224" y="3158806"/>
            <a:ext cx="5594104" cy="1314917"/>
            <a:chOff x="585104" y="3158806"/>
            <a:chExt cx="5594104" cy="1314917"/>
          </a:xfrm>
        </p:grpSpPr>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104" y="3158806"/>
              <a:ext cx="1568556" cy="1314917"/>
            </a:xfrm>
            <a:prstGeom prst="rect">
              <a:avLst/>
            </a:prstGeom>
          </p:spPr>
        </p:pic>
        <p:sp>
          <p:nvSpPr>
            <p:cNvPr id="18" name="TextBox 17"/>
            <p:cNvSpPr txBox="1"/>
            <p:nvPr/>
          </p:nvSpPr>
          <p:spPr>
            <a:xfrm>
              <a:off x="2215725" y="3582533"/>
              <a:ext cx="396348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Increased breathing activity</a:t>
              </a:r>
            </a:p>
          </p:txBody>
        </p:sp>
      </p:grpSp>
      <p:grpSp>
        <p:nvGrpSpPr>
          <p:cNvPr id="37" name="Group 36"/>
          <p:cNvGrpSpPr/>
          <p:nvPr/>
        </p:nvGrpSpPr>
        <p:grpSpPr>
          <a:xfrm>
            <a:off x="6167532" y="4714359"/>
            <a:ext cx="5726268" cy="1219215"/>
            <a:chOff x="6167532" y="3206656"/>
            <a:chExt cx="5726268" cy="1219215"/>
          </a:xfrm>
        </p:grpSpPr>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7532" y="3206656"/>
              <a:ext cx="1454394" cy="1219215"/>
            </a:xfrm>
            <a:prstGeom prst="rect">
              <a:avLst/>
            </a:prstGeom>
          </p:spPr>
        </p:pic>
        <p:sp>
          <p:nvSpPr>
            <p:cNvPr id="21" name="TextBox 20"/>
            <p:cNvSpPr txBox="1"/>
            <p:nvPr/>
          </p:nvSpPr>
          <p:spPr>
            <a:xfrm>
              <a:off x="7806186" y="3585431"/>
              <a:ext cx="408761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Irregular and disturbed sleep</a:t>
              </a:r>
            </a:p>
          </p:txBody>
        </p:sp>
      </p:grpSp>
      <p:grpSp>
        <p:nvGrpSpPr>
          <p:cNvPr id="39" name="Group 38"/>
          <p:cNvGrpSpPr/>
          <p:nvPr/>
        </p:nvGrpSpPr>
        <p:grpSpPr>
          <a:xfrm>
            <a:off x="6167532" y="3200707"/>
            <a:ext cx="5535358" cy="1358659"/>
            <a:chOff x="6167532" y="4669484"/>
            <a:chExt cx="5535358" cy="1358659"/>
          </a:xfrm>
        </p:grpSpPr>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7532" y="4669484"/>
              <a:ext cx="1620734" cy="1358659"/>
            </a:xfrm>
            <a:prstGeom prst="rect">
              <a:avLst/>
            </a:prstGeom>
          </p:spPr>
        </p:pic>
        <p:sp>
          <p:nvSpPr>
            <p:cNvPr id="24" name="TextBox 23"/>
            <p:cNvSpPr txBox="1"/>
            <p:nvPr/>
          </p:nvSpPr>
          <p:spPr>
            <a:xfrm>
              <a:off x="7788266" y="4933315"/>
              <a:ext cx="391462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Relaxed feeling and reduction of anxiety</a:t>
              </a:r>
            </a:p>
          </p:txBody>
        </p:sp>
      </p:grpSp>
    </p:spTree>
    <p:extLst>
      <p:ext uri="{BB962C8B-B14F-4D97-AF65-F5344CB8AC3E}">
        <p14:creationId xmlns:p14="http://schemas.microsoft.com/office/powerpoint/2010/main" val="256241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Long-term Effects of Nicotine Use</a:t>
            </a:r>
          </a:p>
        </p:txBody>
      </p:sp>
      <p:grpSp>
        <p:nvGrpSpPr>
          <p:cNvPr id="5" name="Group 4"/>
          <p:cNvGrpSpPr/>
          <p:nvPr/>
        </p:nvGrpSpPr>
        <p:grpSpPr>
          <a:xfrm>
            <a:off x="3901869" y="2530638"/>
            <a:ext cx="2681377" cy="3251758"/>
            <a:chOff x="4614377" y="2530638"/>
            <a:chExt cx="2681377" cy="3251758"/>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440" y="2530638"/>
              <a:ext cx="2277251" cy="1909014"/>
            </a:xfrm>
            <a:prstGeom prst="rect">
              <a:avLst/>
            </a:prstGeom>
          </p:spPr>
        </p:pic>
        <p:sp>
          <p:nvSpPr>
            <p:cNvPr id="14" name="TextBox 13"/>
            <p:cNvSpPr txBox="1"/>
            <p:nvPr/>
          </p:nvSpPr>
          <p:spPr>
            <a:xfrm>
              <a:off x="4614377" y="4582067"/>
              <a:ext cx="2681377"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Problems with the heart and arteries</a:t>
              </a:r>
            </a:p>
            <a:p>
              <a:pPr algn="ctr"/>
              <a:endParaRPr lang="en-US" sz="2400" dirty="0">
                <a:latin typeface="Arial" panose="020B0604020202020204" pitchFamily="34" charset="0"/>
                <a:cs typeface="Arial" panose="020B0604020202020204" pitchFamily="34" charset="0"/>
              </a:endParaRPr>
            </a:p>
          </p:txBody>
        </p:sp>
      </p:grpSp>
      <p:grpSp>
        <p:nvGrpSpPr>
          <p:cNvPr id="15" name="Group 14"/>
          <p:cNvGrpSpPr/>
          <p:nvPr/>
        </p:nvGrpSpPr>
        <p:grpSpPr>
          <a:xfrm>
            <a:off x="350528" y="2388722"/>
            <a:ext cx="1811304" cy="3203869"/>
            <a:chOff x="350528" y="2388722"/>
            <a:chExt cx="1811304" cy="3203869"/>
          </a:xfrm>
        </p:grpSpPr>
        <p:pic>
          <p:nvPicPr>
            <p:cNvPr id="7" name="Content Placeholder 1"/>
            <p:cNvPicPr>
              <a:picLocks noChangeAspect="1"/>
            </p:cNvPicPr>
            <p:nvPr/>
          </p:nvPicPr>
          <p:blipFill rotWithShape="1">
            <a:blip r:embed="rId4" cstate="print">
              <a:extLst>
                <a:ext uri="{28A0092B-C50C-407E-A947-70E740481C1C}">
                  <a14:useLocalDpi xmlns:a14="http://schemas.microsoft.com/office/drawing/2010/main" val="0"/>
                </a:ext>
              </a:extLst>
            </a:blip>
            <a:srcRect l="12991" r="22494"/>
            <a:stretch/>
          </p:blipFill>
          <p:spPr>
            <a:xfrm flipH="1">
              <a:off x="503145" y="2388722"/>
              <a:ext cx="1506070" cy="1956961"/>
            </a:xfrm>
            <a:prstGeom prst="rect">
              <a:avLst/>
            </a:prstGeom>
          </p:spPr>
        </p:pic>
        <p:sp>
          <p:nvSpPr>
            <p:cNvPr id="16" name="TextBox 15"/>
            <p:cNvSpPr txBox="1"/>
            <p:nvPr/>
          </p:nvSpPr>
          <p:spPr>
            <a:xfrm>
              <a:off x="350528" y="4392262"/>
              <a:ext cx="1811304"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Increased clotting tendency</a:t>
              </a:r>
            </a:p>
          </p:txBody>
        </p:sp>
      </p:grpSp>
      <p:grpSp>
        <p:nvGrpSpPr>
          <p:cNvPr id="6" name="Group 5"/>
          <p:cNvGrpSpPr/>
          <p:nvPr/>
        </p:nvGrpSpPr>
        <p:grpSpPr>
          <a:xfrm>
            <a:off x="6610582" y="2529567"/>
            <a:ext cx="2681377" cy="3063024"/>
            <a:chOff x="6966835" y="2529567"/>
            <a:chExt cx="2681377" cy="3063024"/>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13" y="2529567"/>
              <a:ext cx="1998420" cy="1675271"/>
            </a:xfrm>
            <a:prstGeom prst="rect">
              <a:avLst/>
            </a:prstGeom>
          </p:spPr>
        </p:pic>
        <p:sp>
          <p:nvSpPr>
            <p:cNvPr id="17" name="TextBox 16"/>
            <p:cNvSpPr txBox="1"/>
            <p:nvPr/>
          </p:nvSpPr>
          <p:spPr>
            <a:xfrm>
              <a:off x="6966835" y="4392262"/>
              <a:ext cx="2681377"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Indigestion, peptic ulcers, diarrhea, heartburn</a:t>
              </a:r>
            </a:p>
          </p:txBody>
        </p:sp>
      </p:grpSp>
      <p:grpSp>
        <p:nvGrpSpPr>
          <p:cNvPr id="8" name="Group 7"/>
          <p:cNvGrpSpPr/>
          <p:nvPr/>
        </p:nvGrpSpPr>
        <p:grpSpPr>
          <a:xfrm>
            <a:off x="9319294" y="2530126"/>
            <a:ext cx="2681377" cy="3373642"/>
            <a:chOff x="9319294" y="2530126"/>
            <a:chExt cx="2681377" cy="3373642"/>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439" y="2530126"/>
              <a:ext cx="1997087" cy="1674153"/>
            </a:xfrm>
            <a:prstGeom prst="rect">
              <a:avLst/>
            </a:prstGeom>
          </p:spPr>
        </p:pic>
        <p:sp>
          <p:nvSpPr>
            <p:cNvPr id="18" name="TextBox 17"/>
            <p:cNvSpPr txBox="1"/>
            <p:nvPr/>
          </p:nvSpPr>
          <p:spPr>
            <a:xfrm>
              <a:off x="9319294" y="4334108"/>
              <a:ext cx="2681377" cy="1569660"/>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Increased risk of stroke and possible blood restriction</a:t>
              </a:r>
            </a:p>
          </p:txBody>
        </p:sp>
      </p:grpSp>
      <p:grpSp>
        <p:nvGrpSpPr>
          <p:cNvPr id="10" name="Group 9"/>
          <p:cNvGrpSpPr/>
          <p:nvPr/>
        </p:nvGrpSpPr>
        <p:grpSpPr>
          <a:xfrm>
            <a:off x="2189168" y="2671622"/>
            <a:ext cx="1685365" cy="2551636"/>
            <a:chOff x="3009530" y="2671622"/>
            <a:chExt cx="1685365" cy="2551636"/>
          </a:xfrm>
        </p:grpSpPr>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l="14018" r="13915"/>
            <a:stretch/>
          </p:blipFill>
          <p:spPr>
            <a:xfrm>
              <a:off x="3009530" y="2671622"/>
              <a:ext cx="1685365" cy="1960460"/>
            </a:xfrm>
            <a:prstGeom prst="rect">
              <a:avLst/>
            </a:prstGeom>
          </p:spPr>
        </p:pic>
        <p:sp>
          <p:nvSpPr>
            <p:cNvPr id="30" name="TextBox 29"/>
            <p:cNvSpPr txBox="1"/>
            <p:nvPr/>
          </p:nvSpPr>
          <p:spPr>
            <a:xfrm>
              <a:off x="3146611" y="4761593"/>
              <a:ext cx="141120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Cancer</a:t>
              </a:r>
            </a:p>
          </p:txBody>
        </p:sp>
      </p:grpSp>
    </p:spTree>
    <p:extLst>
      <p:ext uri="{BB962C8B-B14F-4D97-AF65-F5344CB8AC3E}">
        <p14:creationId xmlns:p14="http://schemas.microsoft.com/office/powerpoint/2010/main" val="356379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00" y="1927749"/>
            <a:ext cx="2626112" cy="2201464"/>
          </a:xfrm>
          <a:prstGeom prst="rect">
            <a:avLst/>
          </a:prstGeom>
        </p:spPr>
      </p:pic>
      <p:grpSp>
        <p:nvGrpSpPr>
          <p:cNvPr id="8" name="Group 7"/>
          <p:cNvGrpSpPr/>
          <p:nvPr/>
        </p:nvGrpSpPr>
        <p:grpSpPr>
          <a:xfrm>
            <a:off x="1415688" y="1628795"/>
            <a:ext cx="10073439" cy="2160783"/>
            <a:chOff x="1466850" y="2337595"/>
            <a:chExt cx="10515600" cy="2120105"/>
          </a:xfrm>
        </p:grpSpPr>
        <p:sp>
          <p:nvSpPr>
            <p:cNvPr id="5" name="Title 3"/>
            <p:cNvSpPr txBox="1">
              <a:spLocks/>
            </p:cNvSpPr>
            <p:nvPr/>
          </p:nvSpPr>
          <p:spPr>
            <a:xfrm>
              <a:off x="1466850" y="23375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dirty="0">
                  <a:solidFill>
                    <a:srgbClr val="660560"/>
                  </a:solidFill>
                  <a:latin typeface="Arial Black" panose="020B0A04020102020204" pitchFamily="34" charset="0"/>
                </a:rPr>
                <a:t>SPARK A DISCUSSION</a:t>
              </a:r>
            </a:p>
          </p:txBody>
        </p:sp>
        <p:sp>
          <p:nvSpPr>
            <p:cNvPr id="6" name="Title 3"/>
            <p:cNvSpPr txBox="1">
              <a:spLocks/>
            </p:cNvSpPr>
            <p:nvPr/>
          </p:nvSpPr>
          <p:spPr>
            <a:xfrm>
              <a:off x="1466850" y="313213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sz="3600" dirty="0"/>
                <a:t>What do you think are some reasons that teens might start using nicotine products?</a:t>
              </a:r>
            </a:p>
          </p:txBody>
        </p:sp>
      </p:grpSp>
    </p:spTree>
    <p:extLst>
      <p:ext uri="{BB962C8B-B14F-4D97-AF65-F5344CB8AC3E}">
        <p14:creationId xmlns:p14="http://schemas.microsoft.com/office/powerpoint/2010/main" val="1697199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Law</a:t>
            </a:r>
          </a:p>
        </p:txBody>
      </p:sp>
      <p:sp>
        <p:nvSpPr>
          <p:cNvPr id="4" name="Content Placeholder 3"/>
          <p:cNvSpPr>
            <a:spLocks noGrp="1"/>
          </p:cNvSpPr>
          <p:nvPr>
            <p:ph sz="half" idx="2"/>
          </p:nvPr>
        </p:nvSpPr>
        <p:spPr>
          <a:xfrm>
            <a:off x="3983982" y="2398484"/>
            <a:ext cx="7763435" cy="2994212"/>
          </a:xfrm>
          <a:ln>
            <a:noFill/>
          </a:ln>
        </p:spPr>
        <p:txBody>
          <a:bodyPr anchor="ctr"/>
          <a:lstStyle/>
          <a:p>
            <a:pPr marL="0" indent="0">
              <a:buNone/>
            </a:pPr>
            <a:r>
              <a:rPr lang="en-US" sz="2400" dirty="0"/>
              <a:t>In the state of Virginia, and the United States, to purchase and use tobacco products you must be 21 years of age.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282" t="19253" r="53016" b="57758"/>
          <a:stretch/>
        </p:blipFill>
        <p:spPr>
          <a:xfrm>
            <a:off x="838200" y="2414228"/>
            <a:ext cx="3144960" cy="2962724"/>
          </a:xfrm>
          <a:prstGeom prst="rect">
            <a:avLst/>
          </a:prstGeom>
        </p:spPr>
      </p:pic>
    </p:spTree>
    <p:extLst>
      <p:ext uri="{BB962C8B-B14F-4D97-AF65-F5344CB8AC3E}">
        <p14:creationId xmlns:p14="http://schemas.microsoft.com/office/powerpoint/2010/main" val="2048679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462" t="9668" r="16003" b="9768"/>
          <a:stretch/>
        </p:blipFill>
        <p:spPr>
          <a:xfrm>
            <a:off x="812800" y="1358900"/>
            <a:ext cx="2070100" cy="20701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594" t="10081" r="15795" b="9553"/>
          <a:stretch/>
        </p:blipFill>
        <p:spPr>
          <a:xfrm>
            <a:off x="793750" y="3429000"/>
            <a:ext cx="2108200" cy="2070101"/>
          </a:xfrm>
          <a:prstGeom prst="rect">
            <a:avLst/>
          </a:prstGeom>
        </p:spPr>
      </p:pic>
      <p:sp>
        <p:nvSpPr>
          <p:cNvPr id="7" name="Title 3"/>
          <p:cNvSpPr txBox="1">
            <a:spLocks/>
          </p:cNvSpPr>
          <p:nvPr/>
        </p:nvSpPr>
        <p:spPr>
          <a:xfrm>
            <a:off x="3172113" y="2393950"/>
            <a:ext cx="8291945" cy="2070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rgbClr val="660560"/>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OTHER DRUGS</a:t>
            </a:r>
          </a:p>
        </p:txBody>
      </p:sp>
    </p:spTree>
    <p:extLst>
      <p:ext uri="{BB962C8B-B14F-4D97-AF65-F5344CB8AC3E}">
        <p14:creationId xmlns:p14="http://schemas.microsoft.com/office/powerpoint/2010/main" val="3570435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Other Drugs</a:t>
            </a:r>
          </a:p>
        </p:txBody>
      </p:sp>
      <p:grpSp>
        <p:nvGrpSpPr>
          <p:cNvPr id="18" name="Group 17"/>
          <p:cNvGrpSpPr/>
          <p:nvPr/>
        </p:nvGrpSpPr>
        <p:grpSpPr>
          <a:xfrm>
            <a:off x="1061974" y="2573003"/>
            <a:ext cx="3515710" cy="3090656"/>
            <a:chOff x="0" y="2495068"/>
            <a:chExt cx="3515710" cy="3090656"/>
          </a:xfrm>
        </p:grpSpPr>
        <p:sp>
          <p:nvSpPr>
            <p:cNvPr id="6" name="Title 1"/>
            <p:cNvSpPr txBox="1">
              <a:spLocks/>
            </p:cNvSpPr>
            <p:nvPr/>
          </p:nvSpPr>
          <p:spPr>
            <a:xfrm>
              <a:off x="417786" y="5014685"/>
              <a:ext cx="2680138" cy="571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Opioids</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30094" b="13508"/>
            <a:stretch/>
          </p:blipFill>
          <p:spPr>
            <a:xfrm>
              <a:off x="0" y="2495068"/>
              <a:ext cx="3515710" cy="2670324"/>
            </a:xfrm>
            <a:prstGeom prst="rect">
              <a:avLst/>
            </a:prstGeom>
          </p:spPr>
        </p:pic>
      </p:grpSp>
      <p:grpSp>
        <p:nvGrpSpPr>
          <p:cNvPr id="24" name="Group 23"/>
          <p:cNvGrpSpPr/>
          <p:nvPr/>
        </p:nvGrpSpPr>
        <p:grpSpPr>
          <a:xfrm>
            <a:off x="5603659" y="4679067"/>
            <a:ext cx="5472647" cy="1260307"/>
            <a:chOff x="5603659" y="4679067"/>
            <a:chExt cx="5472647" cy="1260307"/>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659" y="4679067"/>
              <a:ext cx="1503413" cy="1260307"/>
            </a:xfrm>
            <a:prstGeom prst="rect">
              <a:avLst/>
            </a:prstGeom>
          </p:spPr>
        </p:pic>
        <p:sp>
          <p:nvSpPr>
            <p:cNvPr id="14" name="TextBox 13"/>
            <p:cNvSpPr txBox="1"/>
            <p:nvPr/>
          </p:nvSpPr>
          <p:spPr>
            <a:xfrm>
              <a:off x="7161682" y="5078388"/>
              <a:ext cx="391462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Drowsiness and sedation</a:t>
              </a:r>
            </a:p>
          </p:txBody>
        </p:sp>
      </p:grpSp>
      <p:grpSp>
        <p:nvGrpSpPr>
          <p:cNvPr id="26" name="Group 25"/>
          <p:cNvGrpSpPr/>
          <p:nvPr/>
        </p:nvGrpSpPr>
        <p:grpSpPr>
          <a:xfrm>
            <a:off x="5542003" y="1797876"/>
            <a:ext cx="5460653" cy="1363680"/>
            <a:chOff x="5542003" y="1797876"/>
            <a:chExt cx="5460653" cy="1363680"/>
          </a:xfrm>
        </p:grpSpPr>
        <p:pic>
          <p:nvPicPr>
            <p:cNvPr id="19" name="Content Placeholder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2003" y="1797876"/>
              <a:ext cx="1626724" cy="1363680"/>
            </a:xfrm>
            <a:prstGeom prst="rect">
              <a:avLst/>
            </a:prstGeom>
          </p:spPr>
        </p:pic>
        <p:sp>
          <p:nvSpPr>
            <p:cNvPr id="20" name="TextBox 19"/>
            <p:cNvSpPr txBox="1"/>
            <p:nvPr/>
          </p:nvSpPr>
          <p:spPr>
            <a:xfrm flipH="1">
              <a:off x="7161682" y="2248884"/>
              <a:ext cx="384097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Feelings of euphoria</a:t>
              </a:r>
            </a:p>
          </p:txBody>
        </p:sp>
      </p:grpSp>
      <p:grpSp>
        <p:nvGrpSpPr>
          <p:cNvPr id="25" name="Group 24"/>
          <p:cNvGrpSpPr/>
          <p:nvPr/>
        </p:nvGrpSpPr>
        <p:grpSpPr>
          <a:xfrm>
            <a:off x="5778013" y="3144694"/>
            <a:ext cx="5347152" cy="1551235"/>
            <a:chOff x="5778013" y="3129567"/>
            <a:chExt cx="5347152" cy="1551235"/>
          </a:xfrm>
        </p:grpSpPr>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18500" r="19098"/>
            <a:stretch/>
          </p:blipFill>
          <p:spPr>
            <a:xfrm>
              <a:off x="5778013" y="3129567"/>
              <a:ext cx="1154705" cy="1551235"/>
            </a:xfrm>
            <a:prstGeom prst="rect">
              <a:avLst/>
            </a:prstGeom>
          </p:spPr>
        </p:pic>
        <p:sp>
          <p:nvSpPr>
            <p:cNvPr id="23" name="TextBox 22"/>
            <p:cNvSpPr txBox="1"/>
            <p:nvPr/>
          </p:nvSpPr>
          <p:spPr>
            <a:xfrm>
              <a:off x="7161682" y="3674352"/>
              <a:ext cx="396348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Pain relief</a:t>
              </a:r>
            </a:p>
          </p:txBody>
        </p:sp>
      </p:grpSp>
    </p:spTree>
    <p:extLst>
      <p:ext uri="{BB962C8B-B14F-4D97-AF65-F5344CB8AC3E}">
        <p14:creationId xmlns:p14="http://schemas.microsoft.com/office/powerpoint/2010/main" val="198359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Other Drugs</a:t>
            </a:r>
          </a:p>
        </p:txBody>
      </p:sp>
      <p:grpSp>
        <p:nvGrpSpPr>
          <p:cNvPr id="16" name="Group 15"/>
          <p:cNvGrpSpPr/>
          <p:nvPr/>
        </p:nvGrpSpPr>
        <p:grpSpPr>
          <a:xfrm>
            <a:off x="949974" y="2542719"/>
            <a:ext cx="3955820" cy="3175285"/>
            <a:chOff x="3633580" y="2409589"/>
            <a:chExt cx="3955820" cy="3175285"/>
          </a:xfrm>
        </p:grpSpPr>
        <p:sp>
          <p:nvSpPr>
            <p:cNvPr id="7" name="Title 1"/>
            <p:cNvSpPr txBox="1">
              <a:spLocks/>
            </p:cNvSpPr>
            <p:nvPr/>
          </p:nvSpPr>
          <p:spPr>
            <a:xfrm>
              <a:off x="4200476" y="5013835"/>
              <a:ext cx="2822028" cy="5710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Stimulants</a:t>
              </a:r>
            </a:p>
          </p:txBody>
        </p:sp>
        <p:pic>
          <p:nvPicPr>
            <p:cNvPr id="11" name="Picture 2" descr="Image result for cocaine in bags"/>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217" b="94828" l="6863" r="89706">
                          <a14:foregroundMark x1="72549" y1="16256" x2="72549" y2="16256"/>
                          <a14:foregroundMark x1="83007" y1="17980" x2="83007" y2="17980"/>
                          <a14:foregroundMark x1="84967" y1="28818" x2="84967" y2="28818"/>
                          <a14:foregroundMark x1="73366" y1="73153" x2="73366" y2="73153"/>
                          <a14:foregroundMark x1="64379" y1="81034" x2="64379" y2="81034"/>
                          <a14:foregroundMark x1="56373" y1="85222" x2="56373" y2="85222"/>
                          <a14:foregroundMark x1="31046" y1="73645" x2="31046" y2="73645"/>
                          <a14:foregroundMark x1="25490" y1="61576" x2="25490" y2="61576"/>
                          <a14:foregroundMark x1="18627" y1="22167" x2="18627" y2="22167"/>
                          <a14:foregroundMark x1="11438" y1="36700" x2="11438" y2="36700"/>
                          <a14:foregroundMark x1="7026" y1="22167" x2="7026" y2="22167"/>
                          <a14:foregroundMark x1="21078" y1="2217" x2="21078" y2="2217"/>
                          <a14:backgroundMark x1="83007" y1="81034" x2="83007" y2="81034"/>
                          <a14:backgroundMark x1="86601" y1="66502" x2="86601" y2="66502"/>
                          <a14:backgroundMark x1="94118" y1="10837" x2="94118" y2="10837"/>
                          <a14:backgroundMark x1="95425" y1="59852" x2="95425" y2="59852"/>
                          <a14:backgroundMark x1="96569" y1="90640" x2="96569" y2="90640"/>
                          <a14:backgroundMark x1="78922" y1="98522" x2="78922" y2="98522"/>
                          <a14:backgroundMark x1="74837" y1="85714" x2="74837" y2="85714"/>
                          <a14:backgroundMark x1="63235" y1="96059" x2="63235" y2="96059"/>
                          <a14:backgroundMark x1="22712" y1="84483" x2="22712" y2="84483"/>
                          <a14:backgroundMark x1="16340" y1="67734" x2="16340" y2="67734"/>
                          <a14:backgroundMark x1="5882" y1="74877" x2="5882" y2="74877"/>
                          <a14:backgroundMark x1="5392" y1="61084" x2="5392" y2="61084"/>
                          <a14:backgroundMark x1="27451" y1="93103" x2="27451" y2="93103"/>
                          <a14:backgroundMark x1="3758" y1="39901" x2="3758" y2="39901"/>
                        </a14:backgroundRemoval>
                      </a14:imgEffect>
                    </a14:imgLayer>
                  </a14:imgProps>
                </a:ext>
                <a:ext uri="{28A0092B-C50C-407E-A947-70E740481C1C}">
                  <a14:useLocalDpi xmlns:a14="http://schemas.microsoft.com/office/drawing/2010/main" val="0"/>
                </a:ext>
              </a:extLst>
            </a:blip>
            <a:srcRect l="4167" r="6960" b="6703"/>
            <a:stretch/>
          </p:blipFill>
          <p:spPr bwMode="auto">
            <a:xfrm>
              <a:off x="3633580" y="2409589"/>
              <a:ext cx="3955820" cy="27549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5661376" y="4679068"/>
            <a:ext cx="5526929" cy="1361124"/>
            <a:chOff x="5661376" y="4679068"/>
            <a:chExt cx="5526929" cy="1361124"/>
          </a:xfrm>
        </p:grpSpPr>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1376" y="4679068"/>
              <a:ext cx="1623676" cy="1361124"/>
            </a:xfrm>
            <a:prstGeom prst="rect">
              <a:avLst/>
            </a:prstGeom>
          </p:spPr>
        </p:pic>
        <p:sp>
          <p:nvSpPr>
            <p:cNvPr id="19" name="TextBox 18"/>
            <p:cNvSpPr txBox="1"/>
            <p:nvPr/>
          </p:nvSpPr>
          <p:spPr>
            <a:xfrm>
              <a:off x="7273681" y="4944132"/>
              <a:ext cx="391462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Increase in heart rate and blood pressure</a:t>
              </a:r>
            </a:p>
          </p:txBody>
        </p:sp>
      </p:grpSp>
      <p:grpSp>
        <p:nvGrpSpPr>
          <p:cNvPr id="26" name="Group 25"/>
          <p:cNvGrpSpPr/>
          <p:nvPr/>
        </p:nvGrpSpPr>
        <p:grpSpPr>
          <a:xfrm>
            <a:off x="5659852" y="1797876"/>
            <a:ext cx="5454803" cy="1363680"/>
            <a:chOff x="5659852" y="1797876"/>
            <a:chExt cx="5454803" cy="1363680"/>
          </a:xfrm>
        </p:grpSpPr>
        <p:pic>
          <p:nvPicPr>
            <p:cNvPr id="21" name="Content Placeholder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9852" y="1797876"/>
              <a:ext cx="1626724" cy="1363680"/>
            </a:xfrm>
            <a:prstGeom prst="rect">
              <a:avLst/>
            </a:prstGeom>
          </p:spPr>
        </p:pic>
        <p:sp>
          <p:nvSpPr>
            <p:cNvPr id="22" name="TextBox 21"/>
            <p:cNvSpPr txBox="1"/>
            <p:nvPr/>
          </p:nvSpPr>
          <p:spPr>
            <a:xfrm flipH="1">
              <a:off x="7273681" y="2064218"/>
              <a:ext cx="384097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Increase in energy and alertness</a:t>
              </a:r>
            </a:p>
          </p:txBody>
        </p:sp>
      </p:grpSp>
      <p:grpSp>
        <p:nvGrpSpPr>
          <p:cNvPr id="13" name="Group 12"/>
          <p:cNvGrpSpPr/>
          <p:nvPr/>
        </p:nvGrpSpPr>
        <p:grpSpPr>
          <a:xfrm>
            <a:off x="5628518" y="3212204"/>
            <a:ext cx="5608646" cy="1416215"/>
            <a:chOff x="5628518" y="3262853"/>
            <a:chExt cx="5608646" cy="1416215"/>
          </a:xfrm>
        </p:grpSpPr>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8518" y="3262853"/>
              <a:ext cx="1689393" cy="1416215"/>
            </a:xfrm>
            <a:prstGeom prst="rect">
              <a:avLst/>
            </a:prstGeom>
          </p:spPr>
        </p:pic>
        <p:sp>
          <p:nvSpPr>
            <p:cNvPr id="25" name="TextBox 24"/>
            <p:cNvSpPr txBox="1"/>
            <p:nvPr/>
          </p:nvSpPr>
          <p:spPr>
            <a:xfrm>
              <a:off x="7273681" y="3740128"/>
              <a:ext cx="396348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Anxiety and panic attacks</a:t>
              </a:r>
            </a:p>
          </p:txBody>
        </p:sp>
      </p:grpSp>
    </p:spTree>
    <p:extLst>
      <p:ext uri="{BB962C8B-B14F-4D97-AF65-F5344CB8AC3E}">
        <p14:creationId xmlns:p14="http://schemas.microsoft.com/office/powerpoint/2010/main" val="296694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285677" y="3212204"/>
            <a:ext cx="6214240" cy="1416214"/>
            <a:chOff x="5285677" y="3262853"/>
            <a:chExt cx="6214240" cy="1416214"/>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5677" y="3262853"/>
              <a:ext cx="1689391" cy="1416214"/>
            </a:xfrm>
            <a:prstGeom prst="rect">
              <a:avLst/>
            </a:prstGeom>
          </p:spPr>
        </p:pic>
        <p:sp>
          <p:nvSpPr>
            <p:cNvPr id="22" name="TextBox 21"/>
            <p:cNvSpPr txBox="1"/>
            <p:nvPr/>
          </p:nvSpPr>
          <p:spPr>
            <a:xfrm>
              <a:off x="6982565" y="3555462"/>
              <a:ext cx="4517352"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Poor memory, judgement, concentration and coordination</a:t>
              </a:r>
            </a:p>
          </p:txBody>
        </p:sp>
      </p:grpSp>
      <p:grpSp>
        <p:nvGrpSpPr>
          <p:cNvPr id="17" name="Group 16"/>
          <p:cNvGrpSpPr/>
          <p:nvPr/>
        </p:nvGrpSpPr>
        <p:grpSpPr>
          <a:xfrm>
            <a:off x="692083" y="2918746"/>
            <a:ext cx="3889370" cy="2672861"/>
            <a:chOff x="8133533" y="2912013"/>
            <a:chExt cx="3889370" cy="2672861"/>
          </a:xfrm>
        </p:grpSpPr>
        <p:sp>
          <p:nvSpPr>
            <p:cNvPr id="8" name="Title 1"/>
            <p:cNvSpPr txBox="1">
              <a:spLocks/>
            </p:cNvSpPr>
            <p:nvPr/>
          </p:nvSpPr>
          <p:spPr>
            <a:xfrm>
              <a:off x="8485901" y="5013835"/>
              <a:ext cx="3184635" cy="5710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Depressants</a:t>
              </a: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6146" t="10740" r="5675" b="7680"/>
            <a:stretch/>
          </p:blipFill>
          <p:spPr>
            <a:xfrm>
              <a:off x="8133533" y="2912013"/>
              <a:ext cx="3889370" cy="2252530"/>
            </a:xfrm>
            <a:prstGeom prst="rect">
              <a:avLst/>
            </a:prstGeom>
          </p:spPr>
        </p:pic>
      </p:grpSp>
      <p:grpSp>
        <p:nvGrpSpPr>
          <p:cNvPr id="23" name="Group 22"/>
          <p:cNvGrpSpPr/>
          <p:nvPr/>
        </p:nvGrpSpPr>
        <p:grpSpPr>
          <a:xfrm>
            <a:off x="5236957" y="4679067"/>
            <a:ext cx="5961043" cy="1497896"/>
            <a:chOff x="5236957" y="4679067"/>
            <a:chExt cx="5961043" cy="1497896"/>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6957" y="4679067"/>
              <a:ext cx="1786830" cy="1497896"/>
            </a:xfrm>
            <a:prstGeom prst="rect">
              <a:avLst/>
            </a:prstGeom>
          </p:spPr>
        </p:pic>
        <p:sp>
          <p:nvSpPr>
            <p:cNvPr id="14" name="TextBox 13"/>
            <p:cNvSpPr txBox="1"/>
            <p:nvPr/>
          </p:nvSpPr>
          <p:spPr>
            <a:xfrm>
              <a:off x="6982565" y="5012517"/>
              <a:ext cx="421543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Slurred speech and drowsiness</a:t>
              </a:r>
            </a:p>
          </p:txBody>
        </p:sp>
      </p:grpSp>
      <p:grpSp>
        <p:nvGrpSpPr>
          <p:cNvPr id="6" name="Group 5"/>
          <p:cNvGrpSpPr/>
          <p:nvPr/>
        </p:nvGrpSpPr>
        <p:grpSpPr>
          <a:xfrm>
            <a:off x="5317010" y="1797876"/>
            <a:ext cx="5887640" cy="1363680"/>
            <a:chOff x="5317010" y="1797876"/>
            <a:chExt cx="5887640" cy="1363680"/>
          </a:xfrm>
        </p:grpSpPr>
        <p:pic>
          <p:nvPicPr>
            <p:cNvPr id="18" name="Content Placeholder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17010" y="1797876"/>
              <a:ext cx="1626724" cy="1363680"/>
            </a:xfrm>
            <a:prstGeom prst="rect">
              <a:avLst/>
            </a:prstGeom>
          </p:spPr>
        </p:pic>
        <p:sp>
          <p:nvSpPr>
            <p:cNvPr id="19" name="TextBox 18"/>
            <p:cNvSpPr txBox="1"/>
            <p:nvPr/>
          </p:nvSpPr>
          <p:spPr>
            <a:xfrm flipH="1">
              <a:off x="6982565" y="2248884"/>
              <a:ext cx="422208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Slowed pulse and breathing</a:t>
              </a:r>
            </a:p>
          </p:txBody>
        </p:sp>
      </p:grpSp>
      <p:sp>
        <p:nvSpPr>
          <p:cNvPr id="4" name="Title 3"/>
          <p:cNvSpPr>
            <a:spLocks noGrp="1"/>
          </p:cNvSpPr>
          <p:nvPr>
            <p:ph type="title"/>
          </p:nvPr>
        </p:nvSpPr>
        <p:spPr/>
        <p:txBody>
          <a:bodyPr/>
          <a:lstStyle/>
          <a:p>
            <a:r>
              <a:rPr lang="en-US" dirty="0"/>
              <a:t>Types of Other Drugs</a:t>
            </a:r>
          </a:p>
        </p:txBody>
      </p:sp>
    </p:spTree>
    <p:extLst>
      <p:ext uri="{BB962C8B-B14F-4D97-AF65-F5344CB8AC3E}">
        <p14:creationId xmlns:p14="http://schemas.microsoft.com/office/powerpoint/2010/main" val="296691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Other Drugs</a:t>
            </a:r>
          </a:p>
        </p:txBody>
      </p:sp>
      <p:grpSp>
        <p:nvGrpSpPr>
          <p:cNvPr id="27" name="Group 26"/>
          <p:cNvGrpSpPr/>
          <p:nvPr/>
        </p:nvGrpSpPr>
        <p:grpSpPr>
          <a:xfrm>
            <a:off x="5339846" y="4679068"/>
            <a:ext cx="5821726" cy="1360942"/>
            <a:chOff x="5339846" y="4679068"/>
            <a:chExt cx="5821726" cy="1360942"/>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9846" y="4679068"/>
              <a:ext cx="1623460" cy="1360942"/>
            </a:xfrm>
            <a:prstGeom prst="rect">
              <a:avLst/>
            </a:prstGeom>
          </p:spPr>
        </p:pic>
        <p:sp>
          <p:nvSpPr>
            <p:cNvPr id="21" name="TextBox 20"/>
            <p:cNvSpPr txBox="1"/>
            <p:nvPr/>
          </p:nvSpPr>
          <p:spPr>
            <a:xfrm>
              <a:off x="6946137" y="5197182"/>
              <a:ext cx="421543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Shallow breathing</a:t>
              </a:r>
            </a:p>
          </p:txBody>
        </p:sp>
      </p:grpSp>
      <p:grpSp>
        <p:nvGrpSpPr>
          <p:cNvPr id="13" name="Group 12"/>
          <p:cNvGrpSpPr/>
          <p:nvPr/>
        </p:nvGrpSpPr>
        <p:grpSpPr>
          <a:xfrm>
            <a:off x="728511" y="2454162"/>
            <a:ext cx="3743658" cy="3094263"/>
            <a:chOff x="250937" y="2433181"/>
            <a:chExt cx="3743658" cy="3094263"/>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937" y="2433181"/>
              <a:ext cx="3689426" cy="2771169"/>
            </a:xfrm>
            <a:prstGeom prst="rect">
              <a:avLst/>
            </a:prstGeom>
          </p:spPr>
        </p:pic>
        <p:sp>
          <p:nvSpPr>
            <p:cNvPr id="4" name="Title 1"/>
            <p:cNvSpPr txBox="1">
              <a:spLocks/>
            </p:cNvSpPr>
            <p:nvPr/>
          </p:nvSpPr>
          <p:spPr>
            <a:xfrm>
              <a:off x="266693" y="5065483"/>
              <a:ext cx="3727902" cy="46196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Hallucinogens</a:t>
              </a:r>
            </a:p>
          </p:txBody>
        </p:sp>
      </p:grpSp>
      <p:grpSp>
        <p:nvGrpSpPr>
          <p:cNvPr id="28" name="Group 27"/>
          <p:cNvGrpSpPr/>
          <p:nvPr/>
        </p:nvGrpSpPr>
        <p:grpSpPr>
          <a:xfrm>
            <a:off x="5367299" y="3370425"/>
            <a:ext cx="6096190" cy="1314917"/>
            <a:chOff x="5367299" y="3370425"/>
            <a:chExt cx="6096190" cy="1314917"/>
          </a:xfrm>
        </p:grpSpPr>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7299" y="3370425"/>
              <a:ext cx="1568555" cy="1314917"/>
            </a:xfrm>
            <a:prstGeom prst="rect">
              <a:avLst/>
            </a:prstGeom>
          </p:spPr>
        </p:pic>
        <p:sp>
          <p:nvSpPr>
            <p:cNvPr id="18" name="TextBox 17"/>
            <p:cNvSpPr txBox="1"/>
            <p:nvPr/>
          </p:nvSpPr>
          <p:spPr>
            <a:xfrm>
              <a:off x="6946137" y="3612385"/>
              <a:ext cx="4517352"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Increased heart rate, blood pressure and body temperature</a:t>
              </a:r>
            </a:p>
          </p:txBody>
        </p:sp>
      </p:grpSp>
      <p:grpSp>
        <p:nvGrpSpPr>
          <p:cNvPr id="29" name="Group 28"/>
          <p:cNvGrpSpPr/>
          <p:nvPr/>
        </p:nvGrpSpPr>
        <p:grpSpPr>
          <a:xfrm>
            <a:off x="5206379" y="1791985"/>
            <a:ext cx="5961843" cy="1584715"/>
            <a:chOff x="5206379" y="1791985"/>
            <a:chExt cx="5961843" cy="1584715"/>
          </a:xfrm>
        </p:grpSpPr>
        <p:pic>
          <p:nvPicPr>
            <p:cNvPr id="23" name="Content Placeholder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6379" y="1791985"/>
              <a:ext cx="1890395" cy="1584715"/>
            </a:xfrm>
            <a:prstGeom prst="rect">
              <a:avLst/>
            </a:prstGeom>
          </p:spPr>
        </p:pic>
        <p:sp>
          <p:nvSpPr>
            <p:cNvPr id="24" name="TextBox 23"/>
            <p:cNvSpPr txBox="1"/>
            <p:nvPr/>
          </p:nvSpPr>
          <p:spPr>
            <a:xfrm flipH="1">
              <a:off x="6946137" y="2147446"/>
              <a:ext cx="422208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Hallucinations and distorted perceptions of reality</a:t>
              </a:r>
            </a:p>
          </p:txBody>
        </p:sp>
      </p:grpSp>
    </p:spTree>
    <p:extLst>
      <p:ext uri="{BB962C8B-B14F-4D97-AF65-F5344CB8AC3E}">
        <p14:creationId xmlns:p14="http://schemas.microsoft.com/office/powerpoint/2010/main" val="419619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Other Drugs</a:t>
            </a:r>
          </a:p>
        </p:txBody>
      </p:sp>
      <p:grpSp>
        <p:nvGrpSpPr>
          <p:cNvPr id="14" name="Group 13"/>
          <p:cNvGrpSpPr/>
          <p:nvPr/>
        </p:nvGrpSpPr>
        <p:grpSpPr>
          <a:xfrm>
            <a:off x="757101" y="2451490"/>
            <a:ext cx="3629298" cy="3099608"/>
            <a:chOff x="4436053" y="2427836"/>
            <a:chExt cx="3629298" cy="3099608"/>
          </a:xfrm>
        </p:grpSpPr>
        <p:sp>
          <p:nvSpPr>
            <p:cNvPr id="5" name="Title 1"/>
            <p:cNvSpPr txBox="1">
              <a:spLocks/>
            </p:cNvSpPr>
            <p:nvPr/>
          </p:nvSpPr>
          <p:spPr>
            <a:xfrm>
              <a:off x="4674150" y="5072881"/>
              <a:ext cx="3153104" cy="454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Inhalants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053" y="2427836"/>
              <a:ext cx="3629298" cy="2679276"/>
            </a:xfrm>
            <a:prstGeom prst="rect">
              <a:avLst/>
            </a:prstGeom>
          </p:spPr>
        </p:pic>
      </p:grpSp>
      <p:grpSp>
        <p:nvGrpSpPr>
          <p:cNvPr id="29" name="Group 28"/>
          <p:cNvGrpSpPr/>
          <p:nvPr/>
        </p:nvGrpSpPr>
        <p:grpSpPr>
          <a:xfrm>
            <a:off x="5286925" y="3338876"/>
            <a:ext cx="6147974" cy="1314917"/>
            <a:chOff x="5286925" y="3338876"/>
            <a:chExt cx="6147974" cy="1314917"/>
          </a:xfrm>
        </p:grpSpPr>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6925" y="3338876"/>
              <a:ext cx="1568555" cy="1314917"/>
            </a:xfrm>
            <a:prstGeom prst="rect">
              <a:avLst/>
            </a:prstGeom>
          </p:spPr>
        </p:pic>
        <p:sp>
          <p:nvSpPr>
            <p:cNvPr id="18" name="TextBox 17"/>
            <p:cNvSpPr txBox="1"/>
            <p:nvPr/>
          </p:nvSpPr>
          <p:spPr>
            <a:xfrm>
              <a:off x="6917547" y="3765502"/>
              <a:ext cx="451735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Slurred speech</a:t>
              </a:r>
            </a:p>
          </p:txBody>
        </p:sp>
      </p:grpSp>
      <p:grpSp>
        <p:nvGrpSpPr>
          <p:cNvPr id="28" name="Group 27"/>
          <p:cNvGrpSpPr/>
          <p:nvPr/>
        </p:nvGrpSpPr>
        <p:grpSpPr>
          <a:xfrm>
            <a:off x="5282408" y="4679068"/>
            <a:ext cx="5850574" cy="1322488"/>
            <a:chOff x="5282408" y="4679068"/>
            <a:chExt cx="5850574" cy="1322488"/>
          </a:xfrm>
        </p:grpSpPr>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2408" y="4679068"/>
              <a:ext cx="1577588" cy="1322488"/>
            </a:xfrm>
            <a:prstGeom prst="rect">
              <a:avLst/>
            </a:prstGeom>
          </p:spPr>
        </p:pic>
        <p:sp>
          <p:nvSpPr>
            <p:cNvPr id="21" name="TextBox 20"/>
            <p:cNvSpPr txBox="1"/>
            <p:nvPr/>
          </p:nvSpPr>
          <p:spPr>
            <a:xfrm>
              <a:off x="6917547" y="5197182"/>
              <a:ext cx="421543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Nausea and vomiting</a:t>
              </a:r>
            </a:p>
          </p:txBody>
        </p:sp>
      </p:grpSp>
      <p:grpSp>
        <p:nvGrpSpPr>
          <p:cNvPr id="30" name="Group 29"/>
          <p:cNvGrpSpPr/>
          <p:nvPr/>
        </p:nvGrpSpPr>
        <p:grpSpPr>
          <a:xfrm>
            <a:off x="5126005" y="1728887"/>
            <a:ext cx="6013627" cy="1584715"/>
            <a:chOff x="5126005" y="1728887"/>
            <a:chExt cx="6013627" cy="1584715"/>
          </a:xfrm>
        </p:grpSpPr>
        <p:pic>
          <p:nvPicPr>
            <p:cNvPr id="25" name="Content Placeholder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6005" y="1728887"/>
              <a:ext cx="1890395" cy="1584715"/>
            </a:xfrm>
            <a:prstGeom prst="rect">
              <a:avLst/>
            </a:prstGeom>
          </p:spPr>
        </p:pic>
        <p:sp>
          <p:nvSpPr>
            <p:cNvPr id="24" name="TextBox 23"/>
            <p:cNvSpPr txBox="1"/>
            <p:nvPr/>
          </p:nvSpPr>
          <p:spPr>
            <a:xfrm flipH="1">
              <a:off x="6917547" y="2105746"/>
              <a:ext cx="422208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Hallucinations, delusions, confusion and euphoria</a:t>
              </a:r>
            </a:p>
          </p:txBody>
        </p:sp>
      </p:grpSp>
    </p:spTree>
    <p:extLst>
      <p:ext uri="{BB962C8B-B14F-4D97-AF65-F5344CB8AC3E}">
        <p14:creationId xmlns:p14="http://schemas.microsoft.com/office/powerpoint/2010/main" val="276462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16461" t="10002" r="16461" b="9981"/>
          <a:stretch/>
        </p:blipFill>
        <p:spPr>
          <a:xfrm>
            <a:off x="831850" y="2393950"/>
            <a:ext cx="2070100" cy="2070100"/>
          </a:xfrm>
          <a:prstGeom prst="rect">
            <a:avLst/>
          </a:prstGeom>
        </p:spPr>
      </p:pic>
      <p:sp>
        <p:nvSpPr>
          <p:cNvPr id="7" name="Title 3"/>
          <p:cNvSpPr txBox="1">
            <a:spLocks/>
          </p:cNvSpPr>
          <p:nvPr/>
        </p:nvSpPr>
        <p:spPr>
          <a:xfrm>
            <a:off x="3172113" y="2393950"/>
            <a:ext cx="8291945" cy="2070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rgbClr val="660560"/>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ALCOHOL</a:t>
            </a:r>
          </a:p>
        </p:txBody>
      </p:sp>
    </p:spTree>
    <p:extLst>
      <p:ext uri="{BB962C8B-B14F-4D97-AF65-F5344CB8AC3E}">
        <p14:creationId xmlns:p14="http://schemas.microsoft.com/office/powerpoint/2010/main" val="1272365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Other Drugs</a:t>
            </a:r>
          </a:p>
        </p:txBody>
      </p:sp>
      <p:grpSp>
        <p:nvGrpSpPr>
          <p:cNvPr id="10" name="Group 9"/>
          <p:cNvGrpSpPr/>
          <p:nvPr/>
        </p:nvGrpSpPr>
        <p:grpSpPr>
          <a:xfrm>
            <a:off x="5319395" y="1797876"/>
            <a:ext cx="5841764" cy="1363680"/>
            <a:chOff x="5319395" y="1797876"/>
            <a:chExt cx="5841764" cy="1363680"/>
          </a:xfrm>
        </p:grpSpPr>
        <p:pic>
          <p:nvPicPr>
            <p:cNvPr id="20"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395" y="1797876"/>
              <a:ext cx="1626724" cy="1363680"/>
            </a:xfrm>
            <a:prstGeom prst="rect">
              <a:avLst/>
            </a:prstGeom>
          </p:spPr>
        </p:pic>
        <p:sp>
          <p:nvSpPr>
            <p:cNvPr id="21" name="TextBox 20"/>
            <p:cNvSpPr txBox="1"/>
            <p:nvPr/>
          </p:nvSpPr>
          <p:spPr>
            <a:xfrm flipH="1">
              <a:off x="6939074" y="2064218"/>
              <a:ext cx="422208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Increased heart rate and shallow breathing</a:t>
              </a:r>
            </a:p>
          </p:txBody>
        </p:sp>
      </p:grpSp>
      <p:grpSp>
        <p:nvGrpSpPr>
          <p:cNvPr id="15" name="Group 14"/>
          <p:cNvGrpSpPr/>
          <p:nvPr/>
        </p:nvGrpSpPr>
        <p:grpSpPr>
          <a:xfrm>
            <a:off x="735574" y="2616272"/>
            <a:ext cx="3715405" cy="2770044"/>
            <a:chOff x="8225657" y="2757400"/>
            <a:chExt cx="3715405" cy="2770044"/>
          </a:xfrm>
        </p:grpSpPr>
        <p:sp>
          <p:nvSpPr>
            <p:cNvPr id="6" name="Title 1"/>
            <p:cNvSpPr txBox="1">
              <a:spLocks/>
            </p:cNvSpPr>
            <p:nvPr/>
          </p:nvSpPr>
          <p:spPr>
            <a:xfrm>
              <a:off x="8506808" y="5072881"/>
              <a:ext cx="3153104" cy="454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Cannabis</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9531" t="15556" r="15903" b="14877"/>
            <a:stretch/>
          </p:blipFill>
          <p:spPr>
            <a:xfrm>
              <a:off x="8225657" y="2757400"/>
              <a:ext cx="3715405" cy="2315481"/>
            </a:xfrm>
            <a:prstGeom prst="rect">
              <a:avLst/>
            </a:prstGeom>
          </p:spPr>
        </p:pic>
      </p:grpSp>
      <p:grpSp>
        <p:nvGrpSpPr>
          <p:cNvPr id="22" name="Group 21"/>
          <p:cNvGrpSpPr/>
          <p:nvPr/>
        </p:nvGrpSpPr>
        <p:grpSpPr>
          <a:xfrm>
            <a:off x="5348480" y="3262854"/>
            <a:ext cx="6107946" cy="1314917"/>
            <a:chOff x="5348480" y="3262853"/>
            <a:chExt cx="6107946" cy="1314917"/>
          </a:xfrm>
        </p:grpSpPr>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8480" y="3262853"/>
              <a:ext cx="1568555" cy="1314917"/>
            </a:xfrm>
            <a:prstGeom prst="rect">
              <a:avLst/>
            </a:prstGeom>
          </p:spPr>
        </p:pic>
        <p:sp>
          <p:nvSpPr>
            <p:cNvPr id="13" name="TextBox 12"/>
            <p:cNvSpPr txBox="1"/>
            <p:nvPr/>
          </p:nvSpPr>
          <p:spPr>
            <a:xfrm>
              <a:off x="6939074" y="3504813"/>
              <a:ext cx="4517352"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Dizziness and slow reaction time</a:t>
              </a:r>
            </a:p>
          </p:txBody>
        </p:sp>
      </p:grpSp>
      <p:grpSp>
        <p:nvGrpSpPr>
          <p:cNvPr id="23" name="Group 22"/>
          <p:cNvGrpSpPr/>
          <p:nvPr/>
        </p:nvGrpSpPr>
        <p:grpSpPr>
          <a:xfrm>
            <a:off x="5382371" y="4679068"/>
            <a:ext cx="5772138" cy="1258094"/>
            <a:chOff x="5382371" y="4679068"/>
            <a:chExt cx="5772138" cy="1258094"/>
          </a:xfrm>
        </p:grpSpPr>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2371" y="4679068"/>
              <a:ext cx="1500773" cy="1258094"/>
            </a:xfrm>
            <a:prstGeom prst="rect">
              <a:avLst/>
            </a:prstGeom>
          </p:spPr>
        </p:pic>
        <p:sp>
          <p:nvSpPr>
            <p:cNvPr id="18" name="TextBox 17"/>
            <p:cNvSpPr txBox="1"/>
            <p:nvPr/>
          </p:nvSpPr>
          <p:spPr>
            <a:xfrm>
              <a:off x="6939074" y="5077283"/>
              <a:ext cx="421543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Red eyes and dilated pupils</a:t>
              </a:r>
            </a:p>
          </p:txBody>
        </p:sp>
      </p:grpSp>
    </p:spTree>
    <p:extLst>
      <p:ext uri="{BB962C8B-B14F-4D97-AF65-F5344CB8AC3E}">
        <p14:creationId xmlns:p14="http://schemas.microsoft.com/office/powerpoint/2010/main" val="298734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658" y="1847536"/>
            <a:ext cx="2626111" cy="2201464"/>
          </a:xfrm>
          <a:prstGeom prst="rect">
            <a:avLst/>
          </a:prstGeom>
        </p:spPr>
      </p:pic>
      <p:grpSp>
        <p:nvGrpSpPr>
          <p:cNvPr id="8" name="Group 7"/>
          <p:cNvGrpSpPr/>
          <p:nvPr/>
        </p:nvGrpSpPr>
        <p:grpSpPr>
          <a:xfrm>
            <a:off x="1497811" y="1200824"/>
            <a:ext cx="10515601" cy="3096372"/>
            <a:chOff x="1466849" y="2337595"/>
            <a:chExt cx="10515601" cy="2120105"/>
          </a:xfrm>
        </p:grpSpPr>
        <p:sp>
          <p:nvSpPr>
            <p:cNvPr id="5" name="Title 3"/>
            <p:cNvSpPr txBox="1">
              <a:spLocks/>
            </p:cNvSpPr>
            <p:nvPr/>
          </p:nvSpPr>
          <p:spPr>
            <a:xfrm>
              <a:off x="1466850" y="23375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dirty="0">
                  <a:solidFill>
                    <a:srgbClr val="EF3E42"/>
                  </a:solidFill>
                  <a:latin typeface="Arial Black" panose="020B0A04020102020204" pitchFamily="34" charset="0"/>
                </a:rPr>
                <a:t>FLASH FACTS</a:t>
              </a:r>
            </a:p>
          </p:txBody>
        </p:sp>
        <p:sp>
          <p:nvSpPr>
            <p:cNvPr id="6" name="Title 3"/>
            <p:cNvSpPr txBox="1">
              <a:spLocks/>
            </p:cNvSpPr>
            <p:nvPr/>
          </p:nvSpPr>
          <p:spPr>
            <a:xfrm>
              <a:off x="1466849" y="3132137"/>
              <a:ext cx="1040466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sz="3600" dirty="0"/>
                <a:t>5.5% of high </a:t>
              </a:r>
              <a:r>
                <a:rPr lang="en-US" sz="3600" dirty="0" err="1"/>
                <a:t>schoolers</a:t>
              </a:r>
              <a:r>
                <a:rPr lang="en-US" sz="3600" dirty="0"/>
                <a:t> reported trying marijuana for the first time before they </a:t>
              </a:r>
            </a:p>
            <a:p>
              <a:r>
                <a:rPr lang="en-US" sz="3600" dirty="0"/>
                <a:t>were 13 years old.</a:t>
              </a:r>
              <a:endParaRPr lang="en-US" sz="3200" dirty="0"/>
            </a:p>
          </p:txBody>
        </p:sp>
      </p:grpSp>
    </p:spTree>
    <p:extLst>
      <p:ext uri="{BB962C8B-B14F-4D97-AF65-F5344CB8AC3E}">
        <p14:creationId xmlns:p14="http://schemas.microsoft.com/office/powerpoint/2010/main" val="2013135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Long-term Effects of Other Drug Use</a:t>
            </a:r>
          </a:p>
        </p:txBody>
      </p:sp>
      <p:sp>
        <p:nvSpPr>
          <p:cNvPr id="3" name="Content Placeholder 2"/>
          <p:cNvSpPr>
            <a:spLocks noGrp="1"/>
          </p:cNvSpPr>
          <p:nvPr>
            <p:ph sz="half" idx="1"/>
          </p:nvPr>
        </p:nvSpPr>
        <p:spPr>
          <a:xfrm>
            <a:off x="838200" y="2707345"/>
            <a:ext cx="5181600" cy="3290328"/>
          </a:xfrm>
        </p:spPr>
        <p:txBody>
          <a:bodyPr anchor="ctr">
            <a:normAutofit/>
          </a:bodyPr>
          <a:lstStyle/>
          <a:p>
            <a:r>
              <a:rPr lang="en-US" sz="2400" dirty="0"/>
              <a:t>Depression</a:t>
            </a:r>
          </a:p>
          <a:p>
            <a:r>
              <a:rPr lang="en-US" sz="2400" dirty="0"/>
              <a:t>Psychosis</a:t>
            </a:r>
          </a:p>
          <a:p>
            <a:r>
              <a:rPr lang="en-US" sz="2400" dirty="0"/>
              <a:t>Paranoia</a:t>
            </a:r>
          </a:p>
          <a:p>
            <a:r>
              <a:rPr lang="en-US" sz="2400" dirty="0"/>
              <a:t>Schizophrenia</a:t>
            </a:r>
          </a:p>
          <a:p>
            <a:r>
              <a:rPr lang="en-US" sz="2400" dirty="0"/>
              <a:t>Anxiety</a:t>
            </a:r>
          </a:p>
          <a:p>
            <a:r>
              <a:rPr lang="en-US" sz="2400" dirty="0"/>
              <a:t>Weight loss</a:t>
            </a:r>
          </a:p>
          <a:p>
            <a:r>
              <a:rPr lang="en-US" sz="2400" dirty="0"/>
              <a:t>Malnutrition</a:t>
            </a:r>
          </a:p>
        </p:txBody>
      </p:sp>
      <p:sp>
        <p:nvSpPr>
          <p:cNvPr id="4" name="Content Placeholder 3"/>
          <p:cNvSpPr>
            <a:spLocks noGrp="1"/>
          </p:cNvSpPr>
          <p:nvPr>
            <p:ph sz="half" idx="2"/>
          </p:nvPr>
        </p:nvSpPr>
        <p:spPr>
          <a:xfrm>
            <a:off x="6172200" y="2707345"/>
            <a:ext cx="5181600" cy="3290328"/>
          </a:xfrm>
        </p:spPr>
        <p:txBody>
          <a:bodyPr anchor="ctr">
            <a:normAutofit/>
          </a:bodyPr>
          <a:lstStyle/>
          <a:p>
            <a:r>
              <a:rPr lang="en-US" sz="2400" dirty="0"/>
              <a:t>Sleep problems</a:t>
            </a:r>
          </a:p>
          <a:p>
            <a:r>
              <a:rPr lang="en-US" sz="2400" dirty="0"/>
              <a:t>Lung disease</a:t>
            </a:r>
          </a:p>
          <a:p>
            <a:r>
              <a:rPr lang="en-US" sz="2400" dirty="0"/>
              <a:t>Cardiovascular disease</a:t>
            </a:r>
          </a:p>
          <a:p>
            <a:r>
              <a:rPr lang="en-US" sz="2400" dirty="0"/>
              <a:t>Cancer</a:t>
            </a:r>
          </a:p>
          <a:p>
            <a:r>
              <a:rPr lang="en-US" sz="2400" dirty="0"/>
              <a:t>Stroke</a:t>
            </a:r>
          </a:p>
          <a:p>
            <a:r>
              <a:rPr lang="en-US" sz="2400" dirty="0"/>
              <a:t>Hepatitis</a:t>
            </a:r>
          </a:p>
          <a:p>
            <a:r>
              <a:rPr lang="en-US" sz="2400" dirty="0"/>
              <a:t>HIV and AIDS</a:t>
            </a:r>
          </a:p>
        </p:txBody>
      </p:sp>
      <p:sp>
        <p:nvSpPr>
          <p:cNvPr id="5" name="Content Placeholder 2"/>
          <p:cNvSpPr txBox="1">
            <a:spLocks/>
          </p:cNvSpPr>
          <p:nvPr/>
        </p:nvSpPr>
        <p:spPr>
          <a:xfrm>
            <a:off x="452718" y="0"/>
            <a:ext cx="10901082"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Those who use drugs over an extended period of time put themselves at risk of the following long-term effects.</a:t>
            </a:r>
          </a:p>
        </p:txBody>
      </p:sp>
    </p:spTree>
    <p:extLst>
      <p:ext uri="{BB962C8B-B14F-4D97-AF65-F5344CB8AC3E}">
        <p14:creationId xmlns:p14="http://schemas.microsoft.com/office/powerpoint/2010/main" val="3273186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Brain’s Reaction to Opioids</a:t>
            </a:r>
          </a:p>
        </p:txBody>
      </p:sp>
      <p:sp>
        <p:nvSpPr>
          <p:cNvPr id="8" name="Title 1"/>
          <p:cNvSpPr txBox="1">
            <a:spLocks/>
          </p:cNvSpPr>
          <p:nvPr/>
        </p:nvSpPr>
        <p:spPr>
          <a:xfrm>
            <a:off x="259086" y="5670945"/>
            <a:ext cx="1973610" cy="430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1800" b="1" cap="none" dirty="0">
                <a:solidFill>
                  <a:schemeClr val="tx1"/>
                </a:solidFill>
                <a:latin typeface="Arial" panose="020B0604020202020204" pitchFamily="34" charset="0"/>
                <a:cs typeface="Arial" panose="020B0604020202020204" pitchFamily="34" charset="0"/>
                <a:hlinkClick r:id="rId5"/>
              </a:rPr>
              <a:t>Watch Here</a:t>
            </a:r>
            <a:endParaRPr lang="en-US" sz="1800" b="1" cap="none" dirty="0">
              <a:solidFill>
                <a:schemeClr val="tx1"/>
              </a:solidFill>
              <a:latin typeface="Arial" panose="020B0604020202020204" pitchFamily="34" charset="0"/>
              <a:cs typeface="Arial" panose="020B0604020202020204" pitchFamily="34" charset="0"/>
            </a:endParaRPr>
          </a:p>
        </p:txBody>
      </p:sp>
      <p:pic>
        <p:nvPicPr>
          <p:cNvPr id="3" name="NDVV_M__CSI"/>
          <p:cNvPicPr>
            <a:picLocks noGrp="1" noRot="1" noChangeAspect="1"/>
          </p:cNvPicPr>
          <p:nvPr>
            <p:ph idx="1"/>
            <a:videoFile r:link="rId1"/>
          </p:nvPr>
        </p:nvPicPr>
        <p:blipFill>
          <a:blip r:embed="rId6"/>
          <a:stretch>
            <a:fillRect/>
          </a:stretch>
        </p:blipFill>
        <p:spPr>
          <a:xfrm>
            <a:off x="2192993" y="1710418"/>
            <a:ext cx="7806013" cy="4390882"/>
          </a:xfrm>
          <a:prstGeom prst="rect">
            <a:avLst/>
          </a:prstGeom>
        </p:spPr>
      </p:pic>
    </p:spTree>
    <p:extLst>
      <p:ext uri="{BB962C8B-B14F-4D97-AF65-F5344CB8AC3E}">
        <p14:creationId xmlns:p14="http://schemas.microsoft.com/office/powerpoint/2010/main" val="1962852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658" y="1847536"/>
            <a:ext cx="2626111" cy="2201464"/>
          </a:xfrm>
          <a:prstGeom prst="rect">
            <a:avLst/>
          </a:prstGeom>
        </p:spPr>
      </p:pic>
      <p:grpSp>
        <p:nvGrpSpPr>
          <p:cNvPr id="8" name="Group 7"/>
          <p:cNvGrpSpPr/>
          <p:nvPr/>
        </p:nvGrpSpPr>
        <p:grpSpPr>
          <a:xfrm>
            <a:off x="1497811" y="1017941"/>
            <a:ext cx="10515601" cy="3606307"/>
            <a:chOff x="1466849" y="2337595"/>
            <a:chExt cx="10515601" cy="2120105"/>
          </a:xfrm>
        </p:grpSpPr>
        <p:sp>
          <p:nvSpPr>
            <p:cNvPr id="5" name="Title 3"/>
            <p:cNvSpPr txBox="1">
              <a:spLocks/>
            </p:cNvSpPr>
            <p:nvPr/>
          </p:nvSpPr>
          <p:spPr>
            <a:xfrm>
              <a:off x="1466850" y="23375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dirty="0">
                  <a:solidFill>
                    <a:srgbClr val="EF3E42"/>
                  </a:solidFill>
                  <a:latin typeface="Arial Black" panose="020B0A04020102020204" pitchFamily="34" charset="0"/>
                </a:rPr>
                <a:t>FLASH FACTS</a:t>
              </a:r>
            </a:p>
          </p:txBody>
        </p:sp>
        <p:sp>
          <p:nvSpPr>
            <p:cNvPr id="6" name="Title 3"/>
            <p:cNvSpPr txBox="1">
              <a:spLocks/>
            </p:cNvSpPr>
            <p:nvPr/>
          </p:nvSpPr>
          <p:spPr>
            <a:xfrm>
              <a:off x="1466849" y="3132137"/>
              <a:ext cx="1040466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sz="3600" dirty="0"/>
                <a:t>4.9% of middle </a:t>
              </a:r>
              <a:r>
                <a:rPr lang="en-US" sz="3600" dirty="0" err="1"/>
                <a:t>schoolers</a:t>
              </a:r>
              <a:r>
                <a:rPr lang="en-US" sz="3600" dirty="0"/>
                <a:t> reported taking prescription pain medicine without a doctor’s prescription or differently than how the doctor told them to use it.</a:t>
              </a:r>
              <a:endParaRPr lang="en-US" sz="3200" dirty="0"/>
            </a:p>
          </p:txBody>
        </p:sp>
      </p:grpSp>
    </p:spTree>
    <p:extLst>
      <p:ext uri="{BB962C8B-B14F-4D97-AF65-F5344CB8AC3E}">
        <p14:creationId xmlns:p14="http://schemas.microsoft.com/office/powerpoint/2010/main" val="2942073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00" y="2184930"/>
            <a:ext cx="2626112" cy="2201464"/>
          </a:xfrm>
          <a:prstGeom prst="rect">
            <a:avLst/>
          </a:prstGeom>
        </p:spPr>
      </p:pic>
      <p:grpSp>
        <p:nvGrpSpPr>
          <p:cNvPr id="8" name="Group 7"/>
          <p:cNvGrpSpPr/>
          <p:nvPr/>
        </p:nvGrpSpPr>
        <p:grpSpPr>
          <a:xfrm>
            <a:off x="1428750" y="1885976"/>
            <a:ext cx="10073439" cy="2160783"/>
            <a:chOff x="1466850" y="2337595"/>
            <a:chExt cx="10515600" cy="2120105"/>
          </a:xfrm>
        </p:grpSpPr>
        <p:sp>
          <p:nvSpPr>
            <p:cNvPr id="5" name="Title 3"/>
            <p:cNvSpPr txBox="1">
              <a:spLocks/>
            </p:cNvSpPr>
            <p:nvPr/>
          </p:nvSpPr>
          <p:spPr>
            <a:xfrm>
              <a:off x="1466850" y="23375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dirty="0">
                  <a:solidFill>
                    <a:srgbClr val="660560"/>
                  </a:solidFill>
                  <a:latin typeface="Arial Black" panose="020B0A04020102020204" pitchFamily="34" charset="0"/>
                </a:rPr>
                <a:t>SPARK A DISCUSSION</a:t>
              </a:r>
            </a:p>
          </p:txBody>
        </p:sp>
        <p:sp>
          <p:nvSpPr>
            <p:cNvPr id="6" name="Title 3"/>
            <p:cNvSpPr txBox="1">
              <a:spLocks/>
            </p:cNvSpPr>
            <p:nvPr/>
          </p:nvSpPr>
          <p:spPr>
            <a:xfrm>
              <a:off x="1466850" y="313213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sz="3600" dirty="0"/>
                <a:t>What are ways that improper prescription use can be limited?</a:t>
              </a:r>
            </a:p>
          </p:txBody>
        </p:sp>
      </p:grpSp>
    </p:spTree>
    <p:extLst>
      <p:ext uri="{BB962C8B-B14F-4D97-AF65-F5344CB8AC3E}">
        <p14:creationId xmlns:p14="http://schemas.microsoft.com/office/powerpoint/2010/main" val="584310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Law</a:t>
            </a:r>
          </a:p>
        </p:txBody>
      </p:sp>
      <p:sp>
        <p:nvSpPr>
          <p:cNvPr id="4" name="Content Placeholder 3"/>
          <p:cNvSpPr>
            <a:spLocks noGrp="1"/>
          </p:cNvSpPr>
          <p:nvPr>
            <p:ph sz="half" idx="2"/>
          </p:nvPr>
        </p:nvSpPr>
        <p:spPr>
          <a:xfrm>
            <a:off x="3983982" y="2398484"/>
            <a:ext cx="7763435" cy="2994212"/>
          </a:xfrm>
          <a:ln>
            <a:noFill/>
          </a:ln>
        </p:spPr>
        <p:txBody>
          <a:bodyPr anchor="ctr">
            <a:normAutofit lnSpcReduction="10000"/>
          </a:bodyPr>
          <a:lstStyle/>
          <a:p>
            <a:pPr marL="0" indent="0">
              <a:buNone/>
            </a:pPr>
            <a:r>
              <a:rPr lang="en-US" sz="2400" dirty="0"/>
              <a:t>In the state of Virginia, it is illegal for an individual to knowingly possess a controlled substance obtained without a valid prescription or through authorized means. </a:t>
            </a:r>
          </a:p>
          <a:p>
            <a:pPr marL="0" indent="0">
              <a:buNone/>
            </a:pPr>
            <a:endParaRPr lang="en-US" sz="2400" dirty="0"/>
          </a:p>
          <a:p>
            <a:pPr marL="0" indent="0">
              <a:buNone/>
            </a:pPr>
            <a:r>
              <a:rPr lang="en-US" sz="2400" dirty="0"/>
              <a:t>Each classification of drugs has a different set of penalties ranging n misdemeanors with consequences of jail time and/or fines to felonies with consequences of prison and/or fines.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282" t="19253" r="53016" b="57758"/>
          <a:stretch/>
        </p:blipFill>
        <p:spPr>
          <a:xfrm>
            <a:off x="838200" y="2414228"/>
            <a:ext cx="3144960" cy="2962724"/>
          </a:xfrm>
          <a:prstGeom prst="rect">
            <a:avLst/>
          </a:prstGeom>
        </p:spPr>
      </p:pic>
    </p:spTree>
    <p:extLst>
      <p:ext uri="{BB962C8B-B14F-4D97-AF65-F5344CB8AC3E}">
        <p14:creationId xmlns:p14="http://schemas.microsoft.com/office/powerpoint/2010/main" val="159930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334" y="2096218"/>
            <a:ext cx="3168979" cy="2656548"/>
          </a:xfrm>
          <a:prstGeom prst="rect">
            <a:avLst/>
          </a:prstGeom>
        </p:spPr>
      </p:pic>
      <p:sp>
        <p:nvSpPr>
          <p:cNvPr id="7" name="Title 3"/>
          <p:cNvSpPr txBox="1">
            <a:spLocks/>
          </p:cNvSpPr>
          <p:nvPr/>
        </p:nvSpPr>
        <p:spPr>
          <a:xfrm>
            <a:off x="3172113" y="2393950"/>
            <a:ext cx="8291945" cy="2070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rgbClr val="660560"/>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SUBSTANCE USE INFLUENCES</a:t>
            </a:r>
          </a:p>
        </p:txBody>
      </p:sp>
    </p:spTree>
    <p:extLst>
      <p:ext uri="{BB962C8B-B14F-4D97-AF65-F5344CB8AC3E}">
        <p14:creationId xmlns:p14="http://schemas.microsoft.com/office/powerpoint/2010/main" val="2194463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Risk Factors</a:t>
            </a:r>
          </a:p>
        </p:txBody>
      </p:sp>
      <p:sp>
        <p:nvSpPr>
          <p:cNvPr id="5" name="Content Placeholder 4"/>
          <p:cNvSpPr>
            <a:spLocks noGrp="1"/>
          </p:cNvSpPr>
          <p:nvPr>
            <p:ph idx="1"/>
          </p:nvPr>
        </p:nvSpPr>
        <p:spPr>
          <a:xfrm>
            <a:off x="838200" y="1825625"/>
            <a:ext cx="10515600" cy="775685"/>
          </a:xfrm>
        </p:spPr>
        <p:txBody>
          <a:bodyPr/>
          <a:lstStyle/>
          <a:p>
            <a:pPr marL="0" indent="0" algn="ctr">
              <a:buNone/>
            </a:pPr>
            <a:r>
              <a:rPr lang="en-US" dirty="0"/>
              <a:t>Risk factors are aspects that make it more likely that an </a:t>
            </a:r>
            <a:br>
              <a:rPr lang="en-US" dirty="0"/>
            </a:br>
            <a:r>
              <a:rPr lang="en-US" dirty="0"/>
              <a:t>individual will experience a problem. </a:t>
            </a:r>
          </a:p>
        </p:txBody>
      </p:sp>
      <p:grpSp>
        <p:nvGrpSpPr>
          <p:cNvPr id="25" name="Group 24"/>
          <p:cNvGrpSpPr/>
          <p:nvPr/>
        </p:nvGrpSpPr>
        <p:grpSpPr>
          <a:xfrm>
            <a:off x="162176" y="2571734"/>
            <a:ext cx="2376081" cy="3545287"/>
            <a:chOff x="-153144" y="2571734"/>
            <a:chExt cx="2376081" cy="3545287"/>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8059" r="30641"/>
            <a:stretch/>
          </p:blipFill>
          <p:spPr>
            <a:xfrm>
              <a:off x="475877" y="2571734"/>
              <a:ext cx="1118039" cy="2269389"/>
            </a:xfrm>
            <a:prstGeom prst="rect">
              <a:avLst/>
            </a:prstGeom>
          </p:spPr>
        </p:pic>
        <p:sp>
          <p:nvSpPr>
            <p:cNvPr id="8" name="Title 1"/>
            <p:cNvSpPr txBox="1">
              <a:spLocks/>
            </p:cNvSpPr>
            <p:nvPr/>
          </p:nvSpPr>
          <p:spPr>
            <a:xfrm>
              <a:off x="-153144" y="5012088"/>
              <a:ext cx="2376081" cy="11049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400" cap="none" dirty="0">
                  <a:solidFill>
                    <a:schemeClr val="tx1"/>
                  </a:solidFill>
                  <a:latin typeface="Arial" panose="020B0604020202020204" pitchFamily="34" charset="0"/>
                  <a:cs typeface="Arial" panose="020B0604020202020204" pitchFamily="34" charset="0"/>
                </a:rPr>
                <a:t>Lack of parental supervision and child neglect</a:t>
              </a:r>
            </a:p>
          </p:txBody>
        </p:sp>
      </p:grpSp>
      <p:grpSp>
        <p:nvGrpSpPr>
          <p:cNvPr id="26" name="Group 25"/>
          <p:cNvGrpSpPr/>
          <p:nvPr/>
        </p:nvGrpSpPr>
        <p:grpSpPr>
          <a:xfrm>
            <a:off x="2392305" y="2570880"/>
            <a:ext cx="2806238" cy="3546141"/>
            <a:chOff x="1359718" y="2570880"/>
            <a:chExt cx="2806238" cy="3546141"/>
          </a:xfrm>
        </p:grpSpPr>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7514" r="7444"/>
            <a:stretch/>
          </p:blipFill>
          <p:spPr>
            <a:xfrm>
              <a:off x="1610875" y="2570880"/>
              <a:ext cx="2303924" cy="2271096"/>
            </a:xfrm>
            <a:prstGeom prst="rect">
              <a:avLst/>
            </a:prstGeom>
          </p:spPr>
        </p:pic>
        <p:sp>
          <p:nvSpPr>
            <p:cNvPr id="11" name="Title 1"/>
            <p:cNvSpPr txBox="1">
              <a:spLocks/>
            </p:cNvSpPr>
            <p:nvPr/>
          </p:nvSpPr>
          <p:spPr>
            <a:xfrm>
              <a:off x="1359718" y="5012088"/>
              <a:ext cx="2806238" cy="11049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400" cap="none" dirty="0">
                  <a:solidFill>
                    <a:schemeClr val="tx1"/>
                  </a:solidFill>
                  <a:latin typeface="Arial" panose="020B0604020202020204" pitchFamily="34" charset="0"/>
                  <a:cs typeface="Arial" panose="020B0604020202020204" pitchFamily="34" charset="0"/>
                </a:rPr>
                <a:t>Academic problems</a:t>
              </a:r>
            </a:p>
          </p:txBody>
        </p:sp>
      </p:grpSp>
      <p:grpSp>
        <p:nvGrpSpPr>
          <p:cNvPr id="27" name="Group 26"/>
          <p:cNvGrpSpPr/>
          <p:nvPr/>
        </p:nvGrpSpPr>
        <p:grpSpPr>
          <a:xfrm>
            <a:off x="5052591" y="2543575"/>
            <a:ext cx="2811810" cy="3573446"/>
            <a:chOff x="3737229" y="2543575"/>
            <a:chExt cx="2811810" cy="3573446"/>
          </a:xfrm>
        </p:grpSpPr>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7380" r="8790" b="5331"/>
            <a:stretch/>
          </p:blipFill>
          <p:spPr>
            <a:xfrm>
              <a:off x="3914799" y="2543575"/>
              <a:ext cx="2456670" cy="2325706"/>
            </a:xfrm>
            <a:prstGeom prst="rect">
              <a:avLst/>
            </a:prstGeom>
          </p:spPr>
        </p:pic>
        <p:sp>
          <p:nvSpPr>
            <p:cNvPr id="17" name="Title 1"/>
            <p:cNvSpPr txBox="1">
              <a:spLocks/>
            </p:cNvSpPr>
            <p:nvPr/>
          </p:nvSpPr>
          <p:spPr>
            <a:xfrm>
              <a:off x="3737229" y="5012088"/>
              <a:ext cx="2811810" cy="11049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400" cap="none" dirty="0">
                  <a:solidFill>
                    <a:schemeClr val="tx1"/>
                  </a:solidFill>
                  <a:latin typeface="Arial" panose="020B0604020202020204" pitchFamily="34" charset="0"/>
                  <a:cs typeface="Arial" panose="020B0604020202020204" pitchFamily="34" charset="0"/>
                </a:rPr>
                <a:t>Undiagnosed mental health problems</a:t>
              </a:r>
            </a:p>
          </p:txBody>
        </p:sp>
      </p:grpSp>
      <p:grpSp>
        <p:nvGrpSpPr>
          <p:cNvPr id="28" name="Group 27"/>
          <p:cNvGrpSpPr/>
          <p:nvPr/>
        </p:nvGrpSpPr>
        <p:grpSpPr>
          <a:xfrm>
            <a:off x="7718449" y="2644519"/>
            <a:ext cx="2811810" cy="3472502"/>
            <a:chOff x="6096000" y="2644519"/>
            <a:chExt cx="2811810" cy="3472502"/>
          </a:xfrm>
        </p:grpSpPr>
        <p:sp>
          <p:nvSpPr>
            <p:cNvPr id="14" name="Title 1"/>
            <p:cNvSpPr txBox="1">
              <a:spLocks/>
            </p:cNvSpPr>
            <p:nvPr/>
          </p:nvSpPr>
          <p:spPr>
            <a:xfrm>
              <a:off x="6096000" y="5012088"/>
              <a:ext cx="2811810" cy="11049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400" cap="none" dirty="0">
                  <a:solidFill>
                    <a:schemeClr val="tx1"/>
                  </a:solidFill>
                  <a:latin typeface="Arial" panose="020B0604020202020204" pitchFamily="34" charset="0"/>
                  <a:cs typeface="Arial" panose="020B0604020202020204" pitchFamily="34" charset="0"/>
                </a:rPr>
                <a:t>Peer substance use and drug availability</a:t>
              </a: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11223" t="17169" r="15069"/>
            <a:stretch/>
          </p:blipFill>
          <p:spPr>
            <a:xfrm>
              <a:off x="6374671" y="2644519"/>
              <a:ext cx="2254469" cy="2123818"/>
            </a:xfrm>
            <a:prstGeom prst="rect">
              <a:avLst/>
            </a:prstGeom>
          </p:spPr>
        </p:pic>
      </p:grpSp>
      <p:grpSp>
        <p:nvGrpSpPr>
          <p:cNvPr id="29" name="Group 28"/>
          <p:cNvGrpSpPr/>
          <p:nvPr/>
        </p:nvGrpSpPr>
        <p:grpSpPr>
          <a:xfrm>
            <a:off x="10384305" y="2644519"/>
            <a:ext cx="1537738" cy="2839313"/>
            <a:chOff x="9564089" y="2603130"/>
            <a:chExt cx="1537738" cy="2839313"/>
          </a:xfrm>
        </p:grpSpPr>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20902" r="21000"/>
            <a:stretch/>
          </p:blipFill>
          <p:spPr>
            <a:xfrm>
              <a:off x="9568330" y="2603130"/>
              <a:ext cx="1529256" cy="2206596"/>
            </a:xfrm>
            <a:prstGeom prst="rect">
              <a:avLst/>
            </a:prstGeom>
          </p:spPr>
        </p:pic>
        <p:sp>
          <p:nvSpPr>
            <p:cNvPr id="20" name="Title 1"/>
            <p:cNvSpPr txBox="1">
              <a:spLocks/>
            </p:cNvSpPr>
            <p:nvPr/>
          </p:nvSpPr>
          <p:spPr>
            <a:xfrm>
              <a:off x="9564089" y="5012088"/>
              <a:ext cx="1537738" cy="4303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400" cap="none" dirty="0">
                  <a:solidFill>
                    <a:schemeClr val="tx1"/>
                  </a:solidFill>
                  <a:latin typeface="Arial" panose="020B0604020202020204" pitchFamily="34" charset="0"/>
                  <a:cs typeface="Arial" panose="020B0604020202020204" pitchFamily="34" charset="0"/>
                </a:rPr>
                <a:t>Poverty</a:t>
              </a:r>
            </a:p>
          </p:txBody>
        </p:sp>
      </p:grpSp>
    </p:spTree>
    <p:extLst>
      <p:ext uri="{BB962C8B-B14F-4D97-AF65-F5344CB8AC3E}">
        <p14:creationId xmlns:p14="http://schemas.microsoft.com/office/powerpoint/2010/main" val="93005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85092" y="1155700"/>
            <a:ext cx="9435307" cy="4533900"/>
          </a:xfrm>
          <a:prstGeom prst="rect">
            <a:avLst/>
          </a:prstGeom>
          <a:noFill/>
          <a:ln w="38100">
            <a:solidFill>
              <a:srgbClr val="660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9330" y="558006"/>
            <a:ext cx="9435307" cy="1171576"/>
          </a:xfrm>
          <a:prstGeom prst="rect">
            <a:avLst/>
          </a:prstGeom>
          <a:solidFill>
            <a:srgbClr val="660560"/>
          </a:solidFill>
          <a:ln w="38100">
            <a:solidFill>
              <a:srgbClr val="660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txBox="1">
            <a:spLocks/>
          </p:cNvSpPr>
          <p:nvPr/>
        </p:nvSpPr>
        <p:spPr>
          <a:xfrm>
            <a:off x="1400174" y="1885156"/>
            <a:ext cx="4702571" cy="380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i="1" dirty="0"/>
              <a:t>Poor impulse control</a:t>
            </a:r>
          </a:p>
          <a:p>
            <a:pPr>
              <a:lnSpc>
                <a:spcPct val="100000"/>
              </a:lnSpc>
              <a:spcBef>
                <a:spcPts val="0"/>
              </a:spcBef>
            </a:pPr>
            <a:endParaRPr lang="en-US" sz="1600" i="1" dirty="0"/>
          </a:p>
          <a:p>
            <a:pPr>
              <a:lnSpc>
                <a:spcPct val="100000"/>
              </a:lnSpc>
              <a:spcBef>
                <a:spcPts val="0"/>
              </a:spcBef>
            </a:pPr>
            <a:r>
              <a:rPr lang="en-US" sz="2000" i="1" dirty="0"/>
              <a:t>Low harm avoidance</a:t>
            </a:r>
          </a:p>
          <a:p>
            <a:pPr>
              <a:lnSpc>
                <a:spcPct val="100000"/>
              </a:lnSpc>
              <a:spcBef>
                <a:spcPts val="0"/>
              </a:spcBef>
            </a:pPr>
            <a:endParaRPr lang="en-US" sz="1600" i="1" dirty="0"/>
          </a:p>
          <a:p>
            <a:pPr>
              <a:lnSpc>
                <a:spcPct val="100000"/>
              </a:lnSpc>
              <a:spcBef>
                <a:spcPts val="0"/>
              </a:spcBef>
            </a:pPr>
            <a:r>
              <a:rPr lang="en-US" sz="2000" i="1" dirty="0"/>
              <a:t>Sensation seeking</a:t>
            </a:r>
          </a:p>
          <a:p>
            <a:pPr>
              <a:lnSpc>
                <a:spcPct val="100000"/>
              </a:lnSpc>
              <a:spcBef>
                <a:spcPts val="0"/>
              </a:spcBef>
            </a:pPr>
            <a:endParaRPr lang="en-US" sz="1600" i="1" dirty="0"/>
          </a:p>
          <a:p>
            <a:pPr>
              <a:lnSpc>
                <a:spcPct val="100000"/>
              </a:lnSpc>
              <a:spcBef>
                <a:spcPts val="0"/>
              </a:spcBef>
            </a:pPr>
            <a:r>
              <a:rPr lang="en-US" sz="2000" i="1" dirty="0"/>
              <a:t>Lack of behavioral self-control</a:t>
            </a:r>
          </a:p>
          <a:p>
            <a:pPr>
              <a:lnSpc>
                <a:spcPct val="100000"/>
              </a:lnSpc>
              <a:spcBef>
                <a:spcPts val="0"/>
              </a:spcBef>
            </a:pPr>
            <a:endParaRPr lang="en-US" sz="1600" i="1" dirty="0"/>
          </a:p>
          <a:p>
            <a:pPr>
              <a:lnSpc>
                <a:spcPct val="100000"/>
              </a:lnSpc>
              <a:spcBef>
                <a:spcPts val="0"/>
              </a:spcBef>
            </a:pPr>
            <a:r>
              <a:rPr lang="en-US" sz="2000" i="1" dirty="0"/>
              <a:t>Aggressiveness</a:t>
            </a:r>
          </a:p>
          <a:p>
            <a:pPr>
              <a:lnSpc>
                <a:spcPct val="100000"/>
              </a:lnSpc>
              <a:spcBef>
                <a:spcPts val="0"/>
              </a:spcBef>
            </a:pPr>
            <a:endParaRPr lang="en-US" sz="1600" i="1" dirty="0"/>
          </a:p>
          <a:p>
            <a:pPr>
              <a:lnSpc>
                <a:spcPct val="100000"/>
              </a:lnSpc>
              <a:spcBef>
                <a:spcPts val="0"/>
              </a:spcBef>
            </a:pPr>
            <a:r>
              <a:rPr lang="en-US" sz="2000" i="1" dirty="0"/>
              <a:t>Anxiety</a:t>
            </a:r>
          </a:p>
          <a:p>
            <a:pPr marL="0" indent="0">
              <a:lnSpc>
                <a:spcPct val="100000"/>
              </a:lnSpc>
              <a:spcBef>
                <a:spcPts val="0"/>
              </a:spcBef>
              <a:buNone/>
            </a:pPr>
            <a:endParaRPr lang="en-US" sz="1600" i="1" dirty="0"/>
          </a:p>
        </p:txBody>
      </p:sp>
      <p:sp>
        <p:nvSpPr>
          <p:cNvPr id="8" name="Content Placeholder 2"/>
          <p:cNvSpPr txBox="1">
            <a:spLocks/>
          </p:cNvSpPr>
          <p:nvPr/>
        </p:nvSpPr>
        <p:spPr>
          <a:xfrm>
            <a:off x="5973364" y="1885156"/>
            <a:ext cx="4872435" cy="380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i="1" dirty="0"/>
              <a:t>Genetics</a:t>
            </a:r>
          </a:p>
          <a:p>
            <a:pPr marL="0" indent="0">
              <a:lnSpc>
                <a:spcPct val="100000"/>
              </a:lnSpc>
              <a:spcBef>
                <a:spcPts val="0"/>
              </a:spcBef>
              <a:buNone/>
            </a:pPr>
            <a:endParaRPr lang="en-US" sz="2000" i="1" dirty="0"/>
          </a:p>
          <a:p>
            <a:pPr>
              <a:lnSpc>
                <a:spcPct val="100000"/>
              </a:lnSpc>
              <a:spcBef>
                <a:spcPts val="0"/>
              </a:spcBef>
            </a:pPr>
            <a:r>
              <a:rPr lang="en-US" sz="2000" i="1" dirty="0"/>
              <a:t>Depression</a:t>
            </a:r>
          </a:p>
          <a:p>
            <a:pPr>
              <a:lnSpc>
                <a:spcPct val="100000"/>
              </a:lnSpc>
              <a:spcBef>
                <a:spcPts val="0"/>
              </a:spcBef>
            </a:pPr>
            <a:endParaRPr lang="en-US" sz="1600" i="1" dirty="0"/>
          </a:p>
          <a:p>
            <a:pPr>
              <a:lnSpc>
                <a:spcPct val="100000"/>
              </a:lnSpc>
              <a:spcBef>
                <a:spcPts val="0"/>
              </a:spcBef>
            </a:pPr>
            <a:r>
              <a:rPr lang="en-US" sz="2000" i="1" dirty="0"/>
              <a:t>Hyperactivity/ADHD</a:t>
            </a:r>
          </a:p>
          <a:p>
            <a:pPr>
              <a:lnSpc>
                <a:spcPct val="100000"/>
              </a:lnSpc>
              <a:spcBef>
                <a:spcPts val="0"/>
              </a:spcBef>
            </a:pPr>
            <a:endParaRPr lang="en-US" sz="1600" i="1" dirty="0"/>
          </a:p>
          <a:p>
            <a:pPr>
              <a:lnSpc>
                <a:spcPct val="100000"/>
              </a:lnSpc>
              <a:spcBef>
                <a:spcPts val="0"/>
              </a:spcBef>
            </a:pPr>
            <a:r>
              <a:rPr lang="en-US" sz="2000" i="1" dirty="0"/>
              <a:t>Antisocial behavior</a:t>
            </a:r>
          </a:p>
          <a:p>
            <a:pPr>
              <a:lnSpc>
                <a:spcPct val="100000"/>
              </a:lnSpc>
              <a:spcBef>
                <a:spcPts val="0"/>
              </a:spcBef>
            </a:pPr>
            <a:endParaRPr lang="en-US" sz="1600" i="1" dirty="0"/>
          </a:p>
          <a:p>
            <a:pPr>
              <a:lnSpc>
                <a:spcPct val="100000"/>
              </a:lnSpc>
              <a:spcBef>
                <a:spcPts val="0"/>
              </a:spcBef>
            </a:pPr>
            <a:r>
              <a:rPr lang="en-US" sz="2000" i="1" dirty="0"/>
              <a:t>Early persistent problem behaviors</a:t>
            </a:r>
          </a:p>
          <a:p>
            <a:pPr>
              <a:lnSpc>
                <a:spcPct val="100000"/>
              </a:lnSpc>
              <a:spcBef>
                <a:spcPts val="0"/>
              </a:spcBef>
            </a:pPr>
            <a:endParaRPr lang="en-US" sz="1600" i="1" dirty="0"/>
          </a:p>
          <a:p>
            <a:pPr>
              <a:lnSpc>
                <a:spcPct val="100000"/>
              </a:lnSpc>
              <a:spcBef>
                <a:spcPts val="0"/>
              </a:spcBef>
            </a:pPr>
            <a:r>
              <a:rPr lang="en-US" sz="2000" i="1" dirty="0"/>
              <a:t>Early substance use</a:t>
            </a:r>
          </a:p>
        </p:txBody>
      </p:sp>
      <p:sp>
        <p:nvSpPr>
          <p:cNvPr id="9" name="TextBox 8"/>
          <p:cNvSpPr txBox="1"/>
          <p:nvPr/>
        </p:nvSpPr>
        <p:spPr>
          <a:xfrm>
            <a:off x="1046159" y="820628"/>
            <a:ext cx="10260811"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Risk Factors – Individual</a:t>
            </a:r>
          </a:p>
        </p:txBody>
      </p:sp>
    </p:spTree>
    <p:extLst>
      <p:ext uri="{BB962C8B-B14F-4D97-AF65-F5344CB8AC3E}">
        <p14:creationId xmlns:p14="http://schemas.microsoft.com/office/powerpoint/2010/main" val="312387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alcohol?</a:t>
            </a:r>
          </a:p>
        </p:txBody>
      </p:sp>
      <p:grpSp>
        <p:nvGrpSpPr>
          <p:cNvPr id="14" name="Group 13"/>
          <p:cNvGrpSpPr/>
          <p:nvPr/>
        </p:nvGrpSpPr>
        <p:grpSpPr>
          <a:xfrm>
            <a:off x="697203" y="2026741"/>
            <a:ext cx="9913647" cy="1141042"/>
            <a:chOff x="697203" y="2026741"/>
            <a:chExt cx="9913647" cy="1141042"/>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546" t="10282" r="15126" b="10025"/>
            <a:stretch/>
          </p:blipFill>
          <p:spPr>
            <a:xfrm>
              <a:off x="697203" y="2026741"/>
              <a:ext cx="1184100" cy="1141042"/>
            </a:xfrm>
            <a:prstGeom prst="rect">
              <a:avLst/>
            </a:prstGeom>
          </p:spPr>
        </p:pic>
        <p:sp>
          <p:nvSpPr>
            <p:cNvPr id="9" name="Rectangle 8"/>
            <p:cNvSpPr/>
            <p:nvPr/>
          </p:nvSpPr>
          <p:spPr>
            <a:xfrm>
              <a:off x="2305050" y="2181764"/>
              <a:ext cx="8305800"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Alcohol is created naturally when sugars in grains, vegetables and fruits are fermented.</a:t>
              </a:r>
            </a:p>
          </p:txBody>
        </p:sp>
      </p:grpSp>
      <p:grpSp>
        <p:nvGrpSpPr>
          <p:cNvPr id="13" name="Group 12"/>
          <p:cNvGrpSpPr/>
          <p:nvPr/>
        </p:nvGrpSpPr>
        <p:grpSpPr>
          <a:xfrm>
            <a:off x="739059" y="3375600"/>
            <a:ext cx="9292644" cy="1165571"/>
            <a:chOff x="746706" y="3503836"/>
            <a:chExt cx="9292644" cy="1165571"/>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7256" t="9213" r="14601" b="8445"/>
            <a:stretch/>
          </p:blipFill>
          <p:spPr>
            <a:xfrm>
              <a:off x="746706" y="3503836"/>
              <a:ext cx="1150627" cy="1165571"/>
            </a:xfrm>
            <a:prstGeom prst="rect">
              <a:avLst/>
            </a:prstGeom>
          </p:spPr>
        </p:pic>
        <p:sp>
          <p:nvSpPr>
            <p:cNvPr id="10" name="Rectangle 9"/>
            <p:cNvSpPr/>
            <p:nvPr/>
          </p:nvSpPr>
          <p:spPr>
            <a:xfrm>
              <a:off x="2305050" y="3671123"/>
              <a:ext cx="7734300"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Alcohol is defined as a drug because it reduces your ability to think rationally and impairs your judgment.</a:t>
              </a:r>
            </a:p>
          </p:txBody>
        </p:sp>
      </p:grpSp>
      <p:grpSp>
        <p:nvGrpSpPr>
          <p:cNvPr id="12" name="Group 11"/>
          <p:cNvGrpSpPr/>
          <p:nvPr/>
        </p:nvGrpSpPr>
        <p:grpSpPr>
          <a:xfrm>
            <a:off x="739059" y="4748989"/>
            <a:ext cx="8728791" cy="1146896"/>
            <a:chOff x="739059" y="4748989"/>
            <a:chExt cx="8728791" cy="1146896"/>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6050" t="10096" r="16040" b="10362"/>
            <a:stretch/>
          </p:blipFill>
          <p:spPr>
            <a:xfrm>
              <a:off x="739059" y="4748989"/>
              <a:ext cx="1168060" cy="1146896"/>
            </a:xfrm>
            <a:prstGeom prst="rect">
              <a:avLst/>
            </a:prstGeom>
          </p:spPr>
        </p:pic>
        <p:sp>
          <p:nvSpPr>
            <p:cNvPr id="11" name="Rectangle 10"/>
            <p:cNvSpPr/>
            <p:nvPr/>
          </p:nvSpPr>
          <p:spPr>
            <a:xfrm>
              <a:off x="2305050" y="4906939"/>
              <a:ext cx="7162800"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It is a depressant, which means that it slows down your body functions.</a:t>
              </a:r>
            </a:p>
          </p:txBody>
        </p:sp>
      </p:grpSp>
    </p:spTree>
    <p:extLst>
      <p:ext uri="{BB962C8B-B14F-4D97-AF65-F5344CB8AC3E}">
        <p14:creationId xmlns:p14="http://schemas.microsoft.com/office/powerpoint/2010/main" val="108515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85092" y="1155700"/>
            <a:ext cx="9435307" cy="4533900"/>
          </a:xfrm>
          <a:prstGeom prst="rect">
            <a:avLst/>
          </a:prstGeom>
          <a:noFill/>
          <a:ln w="38100">
            <a:solidFill>
              <a:srgbClr val="660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99330" y="558006"/>
            <a:ext cx="9435307" cy="1171576"/>
          </a:xfrm>
          <a:prstGeom prst="rect">
            <a:avLst/>
          </a:prstGeom>
          <a:solidFill>
            <a:srgbClr val="660560"/>
          </a:solidFill>
          <a:ln w="38100">
            <a:solidFill>
              <a:srgbClr val="660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1385093" y="1905000"/>
            <a:ext cx="4791472" cy="2933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i="1" dirty="0"/>
              <a:t>Permissive parenting</a:t>
            </a:r>
          </a:p>
          <a:p>
            <a:pPr>
              <a:lnSpc>
                <a:spcPct val="100000"/>
              </a:lnSpc>
              <a:spcBef>
                <a:spcPts val="0"/>
              </a:spcBef>
            </a:pPr>
            <a:endParaRPr lang="en-US" sz="2000" i="1" dirty="0"/>
          </a:p>
          <a:p>
            <a:pPr>
              <a:lnSpc>
                <a:spcPct val="100000"/>
              </a:lnSpc>
              <a:spcBef>
                <a:spcPts val="0"/>
              </a:spcBef>
            </a:pPr>
            <a:r>
              <a:rPr lang="en-US" sz="2000" i="1" dirty="0"/>
              <a:t>Parent-child conflict</a:t>
            </a:r>
          </a:p>
          <a:p>
            <a:pPr>
              <a:lnSpc>
                <a:spcPct val="100000"/>
              </a:lnSpc>
              <a:spcBef>
                <a:spcPts val="0"/>
              </a:spcBef>
            </a:pPr>
            <a:endParaRPr lang="en-US" sz="2000" i="1" dirty="0"/>
          </a:p>
          <a:p>
            <a:pPr>
              <a:lnSpc>
                <a:spcPct val="100000"/>
              </a:lnSpc>
              <a:spcBef>
                <a:spcPts val="0"/>
              </a:spcBef>
            </a:pPr>
            <a:r>
              <a:rPr lang="en-US" sz="2000" i="1" dirty="0"/>
              <a:t>Inadequate supervision</a:t>
            </a:r>
          </a:p>
          <a:p>
            <a:pPr>
              <a:lnSpc>
                <a:spcPct val="100000"/>
              </a:lnSpc>
              <a:spcBef>
                <a:spcPts val="0"/>
              </a:spcBef>
            </a:pPr>
            <a:endParaRPr lang="en-US" sz="2000" i="1" dirty="0"/>
          </a:p>
          <a:p>
            <a:pPr>
              <a:lnSpc>
                <a:spcPct val="100000"/>
              </a:lnSpc>
              <a:spcBef>
                <a:spcPts val="0"/>
              </a:spcBef>
            </a:pPr>
            <a:r>
              <a:rPr lang="en-US" sz="2000" i="1" dirty="0"/>
              <a:t>Low parental warmth</a:t>
            </a:r>
          </a:p>
          <a:p>
            <a:pPr>
              <a:lnSpc>
                <a:spcPct val="100000"/>
              </a:lnSpc>
              <a:spcBef>
                <a:spcPts val="0"/>
              </a:spcBef>
            </a:pPr>
            <a:endParaRPr lang="en-US" sz="2000" i="1" dirty="0"/>
          </a:p>
          <a:p>
            <a:pPr>
              <a:lnSpc>
                <a:spcPct val="100000"/>
              </a:lnSpc>
              <a:spcBef>
                <a:spcPts val="0"/>
              </a:spcBef>
            </a:pPr>
            <a:r>
              <a:rPr lang="en-US" sz="2000" i="1" dirty="0"/>
              <a:t>Lack of or inconsistent discipline</a:t>
            </a:r>
          </a:p>
          <a:p>
            <a:pPr>
              <a:lnSpc>
                <a:spcPct val="100000"/>
              </a:lnSpc>
              <a:spcBef>
                <a:spcPts val="0"/>
              </a:spcBef>
            </a:pPr>
            <a:endParaRPr lang="en-US" sz="2000" i="1" dirty="0"/>
          </a:p>
          <a:p>
            <a:pPr>
              <a:lnSpc>
                <a:spcPct val="100000"/>
              </a:lnSpc>
              <a:spcBef>
                <a:spcPts val="0"/>
              </a:spcBef>
            </a:pPr>
            <a:r>
              <a:rPr lang="en-US" sz="2000" i="1" dirty="0"/>
              <a:t>Parental hostility</a:t>
            </a:r>
          </a:p>
        </p:txBody>
      </p:sp>
      <p:sp>
        <p:nvSpPr>
          <p:cNvPr id="16" name="Content Placeholder 2"/>
          <p:cNvSpPr txBox="1">
            <a:spLocks/>
          </p:cNvSpPr>
          <p:nvPr/>
        </p:nvSpPr>
        <p:spPr>
          <a:xfrm>
            <a:off x="6176565" y="1905000"/>
            <a:ext cx="4732736" cy="241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i="1" dirty="0"/>
              <a:t>Harsh discipline</a:t>
            </a:r>
          </a:p>
          <a:p>
            <a:pPr>
              <a:lnSpc>
                <a:spcPct val="100000"/>
              </a:lnSpc>
              <a:spcBef>
                <a:spcPts val="0"/>
              </a:spcBef>
            </a:pPr>
            <a:endParaRPr lang="en-US" sz="2000" i="1" dirty="0"/>
          </a:p>
          <a:p>
            <a:pPr>
              <a:lnSpc>
                <a:spcPct val="100000"/>
              </a:lnSpc>
              <a:spcBef>
                <a:spcPts val="0"/>
              </a:spcBef>
            </a:pPr>
            <a:r>
              <a:rPr lang="en-US" sz="2000" i="1" dirty="0"/>
              <a:t>Low parental hopes for child</a:t>
            </a:r>
          </a:p>
          <a:p>
            <a:pPr>
              <a:lnSpc>
                <a:spcPct val="100000"/>
              </a:lnSpc>
              <a:spcBef>
                <a:spcPts val="0"/>
              </a:spcBef>
            </a:pPr>
            <a:endParaRPr lang="en-US" sz="2000" i="1" dirty="0"/>
          </a:p>
          <a:p>
            <a:pPr>
              <a:lnSpc>
                <a:spcPct val="100000"/>
              </a:lnSpc>
              <a:spcBef>
                <a:spcPts val="0"/>
              </a:spcBef>
            </a:pPr>
            <a:r>
              <a:rPr lang="en-US" sz="2000" i="1" dirty="0"/>
              <a:t>Child abuse/maltreatment</a:t>
            </a:r>
          </a:p>
          <a:p>
            <a:pPr>
              <a:lnSpc>
                <a:spcPct val="100000"/>
              </a:lnSpc>
              <a:spcBef>
                <a:spcPts val="0"/>
              </a:spcBef>
            </a:pPr>
            <a:endParaRPr lang="en-US" sz="2000" i="1" dirty="0"/>
          </a:p>
          <a:p>
            <a:pPr>
              <a:lnSpc>
                <a:spcPct val="100000"/>
              </a:lnSpc>
              <a:spcBef>
                <a:spcPts val="0"/>
              </a:spcBef>
            </a:pPr>
            <a:r>
              <a:rPr lang="en-US" sz="2000" i="1" dirty="0"/>
              <a:t>Substance use among parents   and/or siblings</a:t>
            </a:r>
          </a:p>
          <a:p>
            <a:pPr>
              <a:lnSpc>
                <a:spcPct val="100000"/>
              </a:lnSpc>
              <a:spcBef>
                <a:spcPts val="0"/>
              </a:spcBef>
            </a:pPr>
            <a:endParaRPr lang="en-US" sz="2000" i="1" dirty="0"/>
          </a:p>
          <a:p>
            <a:pPr>
              <a:lnSpc>
                <a:spcPct val="100000"/>
              </a:lnSpc>
              <a:spcBef>
                <a:spcPts val="0"/>
              </a:spcBef>
            </a:pPr>
            <a:r>
              <a:rPr lang="en-US" sz="2000" i="1" dirty="0"/>
              <a:t>Parental favorable attitudes toward alcohol and/or drugs</a:t>
            </a:r>
          </a:p>
        </p:txBody>
      </p:sp>
      <p:sp>
        <p:nvSpPr>
          <p:cNvPr id="7" name="TextBox 6"/>
          <p:cNvSpPr txBox="1"/>
          <p:nvPr/>
        </p:nvSpPr>
        <p:spPr>
          <a:xfrm>
            <a:off x="1046159" y="832534"/>
            <a:ext cx="10260811"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Risk Factors – Family</a:t>
            </a:r>
          </a:p>
        </p:txBody>
      </p:sp>
    </p:spTree>
    <p:extLst>
      <p:ext uri="{BB962C8B-B14F-4D97-AF65-F5344CB8AC3E}">
        <p14:creationId xmlns:p14="http://schemas.microsoft.com/office/powerpoint/2010/main" val="4064153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85092" y="1155700"/>
            <a:ext cx="9435307" cy="4533900"/>
          </a:xfrm>
          <a:prstGeom prst="rect">
            <a:avLst/>
          </a:prstGeom>
          <a:noFill/>
          <a:ln w="38100">
            <a:solidFill>
              <a:srgbClr val="660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9330" y="558006"/>
            <a:ext cx="9435307" cy="1171576"/>
          </a:xfrm>
          <a:prstGeom prst="rect">
            <a:avLst/>
          </a:prstGeom>
          <a:solidFill>
            <a:srgbClr val="660560"/>
          </a:solidFill>
          <a:ln w="38100">
            <a:solidFill>
              <a:srgbClr val="660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1385092" y="1899841"/>
            <a:ext cx="4791472" cy="2933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i="1" dirty="0"/>
              <a:t>School failure to meet a set of standards</a:t>
            </a:r>
          </a:p>
          <a:p>
            <a:pPr>
              <a:lnSpc>
                <a:spcPct val="100000"/>
              </a:lnSpc>
              <a:spcBef>
                <a:spcPts val="0"/>
              </a:spcBef>
            </a:pPr>
            <a:endParaRPr lang="en-US" sz="2000" i="1" dirty="0"/>
          </a:p>
          <a:p>
            <a:pPr>
              <a:lnSpc>
                <a:spcPct val="100000"/>
              </a:lnSpc>
              <a:spcBef>
                <a:spcPts val="0"/>
              </a:spcBef>
            </a:pPr>
            <a:r>
              <a:rPr lang="en-US" sz="2000" i="1" dirty="0"/>
              <a:t>Low commitment to school</a:t>
            </a:r>
          </a:p>
          <a:p>
            <a:pPr>
              <a:lnSpc>
                <a:spcPct val="100000"/>
              </a:lnSpc>
              <a:spcBef>
                <a:spcPts val="0"/>
              </a:spcBef>
            </a:pPr>
            <a:endParaRPr lang="en-US" sz="2000" i="1" dirty="0"/>
          </a:p>
          <a:p>
            <a:pPr>
              <a:lnSpc>
                <a:spcPct val="100000"/>
              </a:lnSpc>
              <a:spcBef>
                <a:spcPts val="0"/>
              </a:spcBef>
            </a:pPr>
            <a:r>
              <a:rPr lang="en-US" sz="2000" i="1" dirty="0"/>
              <a:t>Accessibility/availability of resources</a:t>
            </a:r>
          </a:p>
          <a:p>
            <a:pPr>
              <a:lnSpc>
                <a:spcPct val="100000"/>
              </a:lnSpc>
              <a:spcBef>
                <a:spcPts val="0"/>
              </a:spcBef>
            </a:pPr>
            <a:endParaRPr lang="en-US" sz="2000" i="1" dirty="0"/>
          </a:p>
          <a:p>
            <a:pPr>
              <a:lnSpc>
                <a:spcPct val="100000"/>
              </a:lnSpc>
              <a:spcBef>
                <a:spcPts val="0"/>
              </a:spcBef>
            </a:pPr>
            <a:r>
              <a:rPr lang="en-US" sz="2000" i="1" dirty="0"/>
              <a:t>Peer rejection</a:t>
            </a:r>
          </a:p>
          <a:p>
            <a:pPr>
              <a:lnSpc>
                <a:spcPct val="100000"/>
              </a:lnSpc>
              <a:spcBef>
                <a:spcPts val="0"/>
              </a:spcBef>
            </a:pPr>
            <a:endParaRPr lang="en-US" sz="2000" i="1" dirty="0"/>
          </a:p>
          <a:p>
            <a:pPr>
              <a:lnSpc>
                <a:spcPct val="100000"/>
              </a:lnSpc>
              <a:spcBef>
                <a:spcPts val="0"/>
              </a:spcBef>
            </a:pPr>
            <a:r>
              <a:rPr lang="en-US" sz="2000" i="1" dirty="0"/>
              <a:t>Laws and norms favorable towards use</a:t>
            </a:r>
          </a:p>
        </p:txBody>
      </p:sp>
      <p:sp>
        <p:nvSpPr>
          <p:cNvPr id="16" name="Content Placeholder 2"/>
          <p:cNvSpPr txBox="1">
            <a:spLocks/>
          </p:cNvSpPr>
          <p:nvPr/>
        </p:nvSpPr>
        <p:spPr>
          <a:xfrm>
            <a:off x="6176564" y="1899841"/>
            <a:ext cx="4732736" cy="2933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i="1" dirty="0"/>
              <a:t>Deviant peer group</a:t>
            </a:r>
          </a:p>
          <a:p>
            <a:pPr>
              <a:lnSpc>
                <a:spcPct val="100000"/>
              </a:lnSpc>
              <a:spcBef>
                <a:spcPts val="0"/>
              </a:spcBef>
            </a:pPr>
            <a:endParaRPr lang="en-US" sz="2000" i="1" dirty="0"/>
          </a:p>
          <a:p>
            <a:pPr>
              <a:lnSpc>
                <a:spcPct val="100000"/>
              </a:lnSpc>
              <a:spcBef>
                <a:spcPts val="0"/>
              </a:spcBef>
            </a:pPr>
            <a:r>
              <a:rPr lang="en-US" sz="2000" i="1" dirty="0"/>
              <a:t>Peer attitudes toward drugs</a:t>
            </a:r>
          </a:p>
          <a:p>
            <a:pPr>
              <a:lnSpc>
                <a:spcPct val="100000"/>
              </a:lnSpc>
              <a:spcBef>
                <a:spcPts val="0"/>
              </a:spcBef>
            </a:pPr>
            <a:endParaRPr lang="en-US" sz="2000" i="1" dirty="0"/>
          </a:p>
          <a:p>
            <a:pPr>
              <a:lnSpc>
                <a:spcPct val="100000"/>
              </a:lnSpc>
              <a:spcBef>
                <a:spcPts val="0"/>
              </a:spcBef>
            </a:pPr>
            <a:r>
              <a:rPr lang="en-US" sz="2000" i="1" dirty="0"/>
              <a:t>Alienation within the community</a:t>
            </a:r>
          </a:p>
          <a:p>
            <a:pPr>
              <a:lnSpc>
                <a:spcPct val="100000"/>
              </a:lnSpc>
              <a:spcBef>
                <a:spcPts val="0"/>
              </a:spcBef>
            </a:pPr>
            <a:endParaRPr lang="en-US" sz="2000" i="1" dirty="0"/>
          </a:p>
          <a:p>
            <a:pPr>
              <a:lnSpc>
                <a:spcPct val="100000"/>
              </a:lnSpc>
              <a:spcBef>
                <a:spcPts val="0"/>
              </a:spcBef>
            </a:pPr>
            <a:r>
              <a:rPr lang="en-US" sz="2000" i="1" dirty="0"/>
              <a:t>Accessibility/availability of substances</a:t>
            </a:r>
          </a:p>
          <a:p>
            <a:pPr>
              <a:lnSpc>
                <a:spcPct val="100000"/>
              </a:lnSpc>
              <a:spcBef>
                <a:spcPts val="0"/>
              </a:spcBef>
            </a:pPr>
            <a:endParaRPr lang="en-US" sz="2000" i="1" dirty="0"/>
          </a:p>
          <a:p>
            <a:pPr>
              <a:lnSpc>
                <a:spcPct val="100000"/>
              </a:lnSpc>
              <a:spcBef>
                <a:spcPts val="0"/>
              </a:spcBef>
            </a:pPr>
            <a:r>
              <a:rPr lang="en-US" sz="2000" i="1" dirty="0"/>
              <a:t>Extreme poverty for those children antisocial in childhood</a:t>
            </a:r>
          </a:p>
        </p:txBody>
      </p:sp>
      <p:sp>
        <p:nvSpPr>
          <p:cNvPr id="17" name="TextBox 16"/>
          <p:cNvSpPr txBox="1"/>
          <p:nvPr/>
        </p:nvSpPr>
        <p:spPr>
          <a:xfrm>
            <a:off x="1046159" y="795228"/>
            <a:ext cx="10260811"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Risk Factors – School, Peers, Community</a:t>
            </a:r>
          </a:p>
        </p:txBody>
      </p:sp>
    </p:spTree>
    <p:extLst>
      <p:ext uri="{BB962C8B-B14F-4D97-AF65-F5344CB8AC3E}">
        <p14:creationId xmlns:p14="http://schemas.microsoft.com/office/powerpoint/2010/main" val="524398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00" y="1384824"/>
            <a:ext cx="2626112" cy="2201464"/>
          </a:xfrm>
          <a:prstGeom prst="rect">
            <a:avLst/>
          </a:prstGeom>
        </p:spPr>
      </p:pic>
      <p:grpSp>
        <p:nvGrpSpPr>
          <p:cNvPr id="8" name="Group 7"/>
          <p:cNvGrpSpPr/>
          <p:nvPr/>
        </p:nvGrpSpPr>
        <p:grpSpPr>
          <a:xfrm>
            <a:off x="1507577" y="202029"/>
            <a:ext cx="10073439" cy="4993694"/>
            <a:chOff x="1466850" y="2337595"/>
            <a:chExt cx="10515600" cy="2120105"/>
          </a:xfrm>
        </p:grpSpPr>
        <p:sp>
          <p:nvSpPr>
            <p:cNvPr id="5" name="Title 3"/>
            <p:cNvSpPr txBox="1">
              <a:spLocks/>
            </p:cNvSpPr>
            <p:nvPr/>
          </p:nvSpPr>
          <p:spPr>
            <a:xfrm>
              <a:off x="1466850" y="23375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dirty="0">
                  <a:solidFill>
                    <a:srgbClr val="660560"/>
                  </a:solidFill>
                  <a:latin typeface="Arial Black" panose="020B0A04020102020204" pitchFamily="34" charset="0"/>
                </a:rPr>
                <a:t>SPARK A DISCUSSION</a:t>
              </a:r>
            </a:p>
          </p:txBody>
        </p:sp>
        <p:sp>
          <p:nvSpPr>
            <p:cNvPr id="6" name="Title 3"/>
            <p:cNvSpPr txBox="1">
              <a:spLocks/>
            </p:cNvSpPr>
            <p:nvPr/>
          </p:nvSpPr>
          <p:spPr>
            <a:xfrm>
              <a:off x="1466850" y="313213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sz="3600" dirty="0"/>
                <a:t>There are many risk factors, or factors that can impact someone negatively, that can lead to substance use. How do you think individual’s who are exposed to these factors can overcome and not fall to substance use?</a:t>
              </a:r>
            </a:p>
          </p:txBody>
        </p:sp>
      </p:grpSp>
    </p:spTree>
    <p:extLst>
      <p:ext uri="{BB962C8B-B14F-4D97-AF65-F5344CB8AC3E}">
        <p14:creationId xmlns:p14="http://schemas.microsoft.com/office/powerpoint/2010/main" val="3882267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Protective Factors</a:t>
            </a:r>
          </a:p>
        </p:txBody>
      </p:sp>
      <p:sp>
        <p:nvSpPr>
          <p:cNvPr id="5" name="Content Placeholder 4"/>
          <p:cNvSpPr>
            <a:spLocks noGrp="1"/>
          </p:cNvSpPr>
          <p:nvPr>
            <p:ph idx="1"/>
          </p:nvPr>
        </p:nvSpPr>
        <p:spPr>
          <a:xfrm>
            <a:off x="838200" y="1825625"/>
            <a:ext cx="10515600" cy="775685"/>
          </a:xfrm>
        </p:spPr>
        <p:txBody>
          <a:bodyPr/>
          <a:lstStyle/>
          <a:p>
            <a:pPr marL="0" indent="0" algn="ctr">
              <a:buNone/>
            </a:pPr>
            <a:r>
              <a:rPr lang="en-US" dirty="0"/>
              <a:t>Risk factors are aspects that make it more likely that an </a:t>
            </a:r>
            <a:br>
              <a:rPr lang="en-US" dirty="0"/>
            </a:br>
            <a:r>
              <a:rPr lang="en-US" dirty="0"/>
              <a:t>individual will experience a problem. </a:t>
            </a:r>
          </a:p>
        </p:txBody>
      </p:sp>
      <p:grpSp>
        <p:nvGrpSpPr>
          <p:cNvPr id="25" name="Group 24"/>
          <p:cNvGrpSpPr/>
          <p:nvPr/>
        </p:nvGrpSpPr>
        <p:grpSpPr>
          <a:xfrm>
            <a:off x="865405" y="2600175"/>
            <a:ext cx="2376081" cy="3545287"/>
            <a:chOff x="-153144" y="2571734"/>
            <a:chExt cx="2376081" cy="3545287"/>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8059" r="30641"/>
            <a:stretch/>
          </p:blipFill>
          <p:spPr>
            <a:xfrm>
              <a:off x="475877" y="2571734"/>
              <a:ext cx="1118039" cy="2269389"/>
            </a:xfrm>
            <a:prstGeom prst="rect">
              <a:avLst/>
            </a:prstGeom>
          </p:spPr>
        </p:pic>
        <p:sp>
          <p:nvSpPr>
            <p:cNvPr id="8" name="Title 1"/>
            <p:cNvSpPr txBox="1">
              <a:spLocks/>
            </p:cNvSpPr>
            <p:nvPr/>
          </p:nvSpPr>
          <p:spPr>
            <a:xfrm>
              <a:off x="-153144" y="5012088"/>
              <a:ext cx="2376081" cy="11049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400" cap="none" dirty="0">
                  <a:solidFill>
                    <a:schemeClr val="tx1"/>
                  </a:solidFill>
                  <a:latin typeface="Arial" panose="020B0604020202020204" pitchFamily="34" charset="0"/>
                  <a:cs typeface="Arial" panose="020B0604020202020204" pitchFamily="34" charset="0"/>
                </a:rPr>
                <a:t>Parental support and involvement</a:t>
              </a:r>
            </a:p>
          </p:txBody>
        </p:sp>
      </p:grpSp>
      <p:grpSp>
        <p:nvGrpSpPr>
          <p:cNvPr id="3" name="Group 2"/>
          <p:cNvGrpSpPr/>
          <p:nvPr/>
        </p:nvGrpSpPr>
        <p:grpSpPr>
          <a:xfrm>
            <a:off x="4357249" y="3153103"/>
            <a:ext cx="2806238" cy="2992786"/>
            <a:chOff x="4318105" y="3153103"/>
            <a:chExt cx="2806238" cy="2992786"/>
          </a:xfrm>
        </p:grpSpPr>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2468" t="19856" r="12260" b="20555"/>
            <a:stretch/>
          </p:blipFill>
          <p:spPr>
            <a:xfrm>
              <a:off x="4428000" y="3153103"/>
              <a:ext cx="2586448" cy="1716461"/>
            </a:xfrm>
            <a:prstGeom prst="rect">
              <a:avLst/>
            </a:prstGeom>
          </p:spPr>
        </p:pic>
        <p:sp>
          <p:nvSpPr>
            <p:cNvPr id="11" name="Title 1"/>
            <p:cNvSpPr txBox="1">
              <a:spLocks/>
            </p:cNvSpPr>
            <p:nvPr/>
          </p:nvSpPr>
          <p:spPr>
            <a:xfrm>
              <a:off x="4318105" y="5040956"/>
              <a:ext cx="2806238" cy="11049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400" cap="none" dirty="0">
                  <a:solidFill>
                    <a:schemeClr val="tx1"/>
                  </a:solidFill>
                  <a:latin typeface="Arial" panose="020B0604020202020204" pitchFamily="34" charset="0"/>
                  <a:cs typeface="Arial" panose="020B0604020202020204" pitchFamily="34" charset="0"/>
                </a:rPr>
                <a:t>A healthy community</a:t>
              </a:r>
            </a:p>
          </p:txBody>
        </p:sp>
      </p:grpSp>
      <p:grpSp>
        <p:nvGrpSpPr>
          <p:cNvPr id="6" name="Group 5"/>
          <p:cNvGrpSpPr/>
          <p:nvPr/>
        </p:nvGrpSpPr>
        <p:grpSpPr>
          <a:xfrm>
            <a:off x="8279251" y="2719237"/>
            <a:ext cx="2811810" cy="3440304"/>
            <a:chOff x="8514786" y="2719237"/>
            <a:chExt cx="2811810" cy="3440304"/>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3571" y="2719237"/>
              <a:ext cx="2634240" cy="2208278"/>
            </a:xfrm>
            <a:prstGeom prst="rect">
              <a:avLst/>
            </a:prstGeom>
          </p:spPr>
        </p:pic>
        <p:sp>
          <p:nvSpPr>
            <p:cNvPr id="17" name="Title 1"/>
            <p:cNvSpPr txBox="1">
              <a:spLocks/>
            </p:cNvSpPr>
            <p:nvPr/>
          </p:nvSpPr>
          <p:spPr>
            <a:xfrm>
              <a:off x="8514786" y="5054608"/>
              <a:ext cx="2811810" cy="11049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400" cap="none" dirty="0">
                  <a:solidFill>
                    <a:schemeClr val="tx1"/>
                  </a:solidFill>
                  <a:latin typeface="Arial" panose="020B0604020202020204" pitchFamily="34" charset="0"/>
                  <a:cs typeface="Arial" panose="020B0604020202020204" pitchFamily="34" charset="0"/>
                </a:rPr>
                <a:t>Strong community support</a:t>
              </a:r>
            </a:p>
          </p:txBody>
        </p:sp>
      </p:grpSp>
    </p:spTree>
    <p:extLst>
      <p:ext uri="{BB962C8B-B14F-4D97-AF65-F5344CB8AC3E}">
        <p14:creationId xmlns:p14="http://schemas.microsoft.com/office/powerpoint/2010/main" val="157681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85092" y="1155700"/>
            <a:ext cx="9435307" cy="4000500"/>
          </a:xfrm>
          <a:prstGeom prst="rect">
            <a:avLst/>
          </a:prstGeom>
          <a:noFill/>
          <a:ln w="38100">
            <a:solidFill>
              <a:srgbClr val="660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9330" y="558006"/>
            <a:ext cx="9435307" cy="1171576"/>
          </a:xfrm>
          <a:prstGeom prst="rect">
            <a:avLst/>
          </a:prstGeom>
          <a:solidFill>
            <a:srgbClr val="660560"/>
          </a:solidFill>
          <a:ln w="38100">
            <a:solidFill>
              <a:srgbClr val="660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1473993" y="1954680"/>
            <a:ext cx="4702571" cy="241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b="1" dirty="0"/>
              <a:t>Individual</a:t>
            </a:r>
          </a:p>
          <a:p>
            <a:pPr>
              <a:lnSpc>
                <a:spcPct val="100000"/>
              </a:lnSpc>
              <a:spcBef>
                <a:spcPts val="0"/>
              </a:spcBef>
            </a:pPr>
            <a:r>
              <a:rPr lang="en-US" sz="2000" i="1" dirty="0"/>
              <a:t>Mastery of academic skills</a:t>
            </a:r>
          </a:p>
          <a:p>
            <a:pPr>
              <a:lnSpc>
                <a:spcPct val="100000"/>
              </a:lnSpc>
              <a:spcBef>
                <a:spcPts val="0"/>
              </a:spcBef>
            </a:pPr>
            <a:endParaRPr lang="en-US" sz="2000" i="1" dirty="0"/>
          </a:p>
          <a:p>
            <a:pPr>
              <a:lnSpc>
                <a:spcPct val="100000"/>
              </a:lnSpc>
              <a:spcBef>
                <a:spcPts val="0"/>
              </a:spcBef>
            </a:pPr>
            <a:r>
              <a:rPr lang="en-US" sz="2000" i="1" dirty="0"/>
              <a:t>Following rules for behavior at home, at school and in public places</a:t>
            </a:r>
          </a:p>
          <a:p>
            <a:pPr>
              <a:lnSpc>
                <a:spcPct val="100000"/>
              </a:lnSpc>
              <a:spcBef>
                <a:spcPts val="0"/>
              </a:spcBef>
            </a:pPr>
            <a:endParaRPr lang="en-US" sz="2000" i="1" dirty="0"/>
          </a:p>
          <a:p>
            <a:pPr>
              <a:lnSpc>
                <a:spcPct val="100000"/>
              </a:lnSpc>
              <a:spcBef>
                <a:spcPts val="0"/>
              </a:spcBef>
            </a:pPr>
            <a:r>
              <a:rPr lang="en-US" sz="2000" i="1" dirty="0"/>
              <a:t>Ability to make friends</a:t>
            </a:r>
          </a:p>
          <a:p>
            <a:pPr>
              <a:lnSpc>
                <a:spcPct val="100000"/>
              </a:lnSpc>
              <a:spcBef>
                <a:spcPts val="0"/>
              </a:spcBef>
            </a:pPr>
            <a:endParaRPr lang="en-US" sz="2000" i="1" dirty="0"/>
          </a:p>
          <a:p>
            <a:pPr>
              <a:lnSpc>
                <a:spcPct val="100000"/>
              </a:lnSpc>
              <a:spcBef>
                <a:spcPts val="0"/>
              </a:spcBef>
            </a:pPr>
            <a:r>
              <a:rPr lang="en-US" sz="2000" i="1" dirty="0"/>
              <a:t>Good peer relationships</a:t>
            </a:r>
          </a:p>
          <a:p>
            <a:pPr>
              <a:lnSpc>
                <a:spcPct val="100000"/>
              </a:lnSpc>
              <a:spcBef>
                <a:spcPts val="0"/>
              </a:spcBef>
            </a:pPr>
            <a:endParaRPr lang="en-US" sz="2000" i="1" dirty="0"/>
          </a:p>
          <a:p>
            <a:pPr marL="0" indent="0">
              <a:lnSpc>
                <a:spcPct val="100000"/>
              </a:lnSpc>
              <a:spcBef>
                <a:spcPts val="0"/>
              </a:spcBef>
              <a:buNone/>
            </a:pPr>
            <a:endParaRPr lang="en-US" sz="2000" i="1" dirty="0"/>
          </a:p>
        </p:txBody>
      </p:sp>
      <p:sp>
        <p:nvSpPr>
          <p:cNvPr id="16" name="Content Placeholder 2"/>
          <p:cNvSpPr txBox="1">
            <a:spLocks/>
          </p:cNvSpPr>
          <p:nvPr/>
        </p:nvSpPr>
        <p:spPr>
          <a:xfrm>
            <a:off x="6176564" y="1954680"/>
            <a:ext cx="4351735" cy="241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b="1" dirty="0"/>
              <a:t>Family</a:t>
            </a:r>
          </a:p>
          <a:p>
            <a:pPr>
              <a:lnSpc>
                <a:spcPct val="100000"/>
              </a:lnSpc>
              <a:spcBef>
                <a:spcPts val="0"/>
              </a:spcBef>
            </a:pPr>
            <a:r>
              <a:rPr lang="en-US" sz="2000" i="1" dirty="0"/>
              <a:t>Consistent discipline</a:t>
            </a:r>
          </a:p>
          <a:p>
            <a:pPr>
              <a:lnSpc>
                <a:spcPct val="100000"/>
              </a:lnSpc>
              <a:spcBef>
                <a:spcPts val="0"/>
              </a:spcBef>
            </a:pPr>
            <a:endParaRPr lang="en-US" sz="2000" i="1" dirty="0"/>
          </a:p>
          <a:p>
            <a:pPr>
              <a:lnSpc>
                <a:spcPct val="100000"/>
              </a:lnSpc>
              <a:spcBef>
                <a:spcPts val="0"/>
              </a:spcBef>
            </a:pPr>
            <a:r>
              <a:rPr lang="en-US" sz="2000" i="1" dirty="0"/>
              <a:t>Conversation-based discipline, rather than physical discipline</a:t>
            </a:r>
          </a:p>
          <a:p>
            <a:pPr>
              <a:lnSpc>
                <a:spcPct val="100000"/>
              </a:lnSpc>
              <a:spcBef>
                <a:spcPts val="0"/>
              </a:spcBef>
            </a:pPr>
            <a:endParaRPr lang="en-US" sz="2000" i="1" dirty="0"/>
          </a:p>
          <a:p>
            <a:pPr>
              <a:lnSpc>
                <a:spcPct val="100000"/>
              </a:lnSpc>
              <a:spcBef>
                <a:spcPts val="0"/>
              </a:spcBef>
            </a:pPr>
            <a:r>
              <a:rPr lang="en-US" sz="2000" i="1" dirty="0"/>
              <a:t>Extended family support</a:t>
            </a:r>
          </a:p>
        </p:txBody>
      </p:sp>
      <p:sp>
        <p:nvSpPr>
          <p:cNvPr id="18" name="TextBox 17"/>
          <p:cNvSpPr txBox="1"/>
          <p:nvPr/>
        </p:nvSpPr>
        <p:spPr>
          <a:xfrm>
            <a:off x="1046159" y="783104"/>
            <a:ext cx="10260811"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Protective Factors – Individual &amp; Family</a:t>
            </a:r>
          </a:p>
        </p:txBody>
      </p:sp>
    </p:spTree>
    <p:extLst>
      <p:ext uri="{BB962C8B-B14F-4D97-AF65-F5344CB8AC3E}">
        <p14:creationId xmlns:p14="http://schemas.microsoft.com/office/powerpoint/2010/main" val="2711215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85092" y="1155700"/>
            <a:ext cx="9435307" cy="4533900"/>
          </a:xfrm>
          <a:prstGeom prst="rect">
            <a:avLst/>
          </a:prstGeom>
          <a:noFill/>
          <a:ln w="38100">
            <a:solidFill>
              <a:srgbClr val="660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9330" y="558006"/>
            <a:ext cx="9435307" cy="1171576"/>
          </a:xfrm>
          <a:prstGeom prst="rect">
            <a:avLst/>
          </a:prstGeom>
          <a:solidFill>
            <a:srgbClr val="660560"/>
          </a:solidFill>
          <a:ln w="38100">
            <a:solidFill>
              <a:srgbClr val="660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1385092" y="1828800"/>
            <a:ext cx="4702571" cy="241458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i="1" dirty="0"/>
              <a:t>Healthy peer groups</a:t>
            </a:r>
          </a:p>
          <a:p>
            <a:pPr>
              <a:lnSpc>
                <a:spcPct val="100000"/>
              </a:lnSpc>
              <a:spcBef>
                <a:spcPts val="0"/>
              </a:spcBef>
            </a:pPr>
            <a:endParaRPr lang="en-US" sz="2000" i="1" dirty="0"/>
          </a:p>
          <a:p>
            <a:pPr>
              <a:lnSpc>
                <a:spcPct val="100000"/>
              </a:lnSpc>
              <a:spcBef>
                <a:spcPts val="0"/>
              </a:spcBef>
            </a:pPr>
            <a:r>
              <a:rPr lang="en-US" sz="2000" i="1" dirty="0"/>
              <a:t>School engagement with students</a:t>
            </a:r>
          </a:p>
          <a:p>
            <a:pPr>
              <a:lnSpc>
                <a:spcPct val="100000"/>
              </a:lnSpc>
              <a:spcBef>
                <a:spcPts val="0"/>
              </a:spcBef>
            </a:pPr>
            <a:endParaRPr lang="en-US" sz="2000" i="1" dirty="0"/>
          </a:p>
          <a:p>
            <a:pPr>
              <a:lnSpc>
                <a:spcPct val="100000"/>
              </a:lnSpc>
              <a:spcBef>
                <a:spcPts val="0"/>
              </a:spcBef>
            </a:pPr>
            <a:r>
              <a:rPr lang="en-US" sz="2000" i="1" dirty="0"/>
              <a:t>Effective classroom management</a:t>
            </a:r>
          </a:p>
          <a:p>
            <a:pPr>
              <a:lnSpc>
                <a:spcPct val="100000"/>
              </a:lnSpc>
              <a:spcBef>
                <a:spcPts val="0"/>
              </a:spcBef>
            </a:pPr>
            <a:endParaRPr lang="en-US" sz="2000" i="1" dirty="0"/>
          </a:p>
          <a:p>
            <a:pPr>
              <a:lnSpc>
                <a:spcPct val="100000"/>
              </a:lnSpc>
              <a:spcBef>
                <a:spcPts val="0"/>
              </a:spcBef>
            </a:pPr>
            <a:r>
              <a:rPr lang="en-US" sz="2000" i="1" dirty="0"/>
              <a:t>High academic standards</a:t>
            </a:r>
          </a:p>
        </p:txBody>
      </p:sp>
      <p:sp>
        <p:nvSpPr>
          <p:cNvPr id="16" name="Content Placeholder 2"/>
          <p:cNvSpPr txBox="1">
            <a:spLocks/>
          </p:cNvSpPr>
          <p:nvPr/>
        </p:nvSpPr>
        <p:spPr>
          <a:xfrm>
            <a:off x="6176565" y="1739900"/>
            <a:ext cx="4351735" cy="18669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i="1" dirty="0"/>
              <a:t>Positive partnering between school and family</a:t>
            </a:r>
          </a:p>
          <a:p>
            <a:pPr>
              <a:lnSpc>
                <a:spcPct val="100000"/>
              </a:lnSpc>
              <a:spcBef>
                <a:spcPts val="0"/>
              </a:spcBef>
            </a:pPr>
            <a:endParaRPr lang="en-US" sz="2000" i="1" dirty="0"/>
          </a:p>
          <a:p>
            <a:pPr>
              <a:lnSpc>
                <a:spcPct val="100000"/>
              </a:lnSpc>
              <a:spcBef>
                <a:spcPts val="0"/>
              </a:spcBef>
            </a:pPr>
            <a:r>
              <a:rPr lang="en-US" sz="2000" i="1" dirty="0"/>
              <a:t>School policies and practices to reduce bullying</a:t>
            </a:r>
          </a:p>
        </p:txBody>
      </p:sp>
      <p:sp>
        <p:nvSpPr>
          <p:cNvPr id="18" name="TextBox 17"/>
          <p:cNvSpPr txBox="1"/>
          <p:nvPr/>
        </p:nvSpPr>
        <p:spPr>
          <a:xfrm>
            <a:off x="1046159" y="564971"/>
            <a:ext cx="10260811" cy="1200329"/>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Protective Factors – School, Peers, Community</a:t>
            </a:r>
          </a:p>
        </p:txBody>
      </p:sp>
    </p:spTree>
    <p:extLst>
      <p:ext uri="{BB962C8B-B14F-4D97-AF65-F5344CB8AC3E}">
        <p14:creationId xmlns:p14="http://schemas.microsoft.com/office/powerpoint/2010/main" val="18662629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00" y="2299232"/>
            <a:ext cx="2626112" cy="2201464"/>
          </a:xfrm>
          <a:prstGeom prst="rect">
            <a:avLst/>
          </a:prstGeom>
        </p:spPr>
      </p:pic>
      <p:grpSp>
        <p:nvGrpSpPr>
          <p:cNvPr id="8" name="Group 7"/>
          <p:cNvGrpSpPr/>
          <p:nvPr/>
        </p:nvGrpSpPr>
        <p:grpSpPr>
          <a:xfrm>
            <a:off x="1507577" y="1845102"/>
            <a:ext cx="10073439" cy="2512596"/>
            <a:chOff x="1466850" y="2337595"/>
            <a:chExt cx="10515600" cy="2120105"/>
          </a:xfrm>
        </p:grpSpPr>
        <p:sp>
          <p:nvSpPr>
            <p:cNvPr id="5" name="Title 3"/>
            <p:cNvSpPr txBox="1">
              <a:spLocks/>
            </p:cNvSpPr>
            <p:nvPr/>
          </p:nvSpPr>
          <p:spPr>
            <a:xfrm>
              <a:off x="1466850" y="23375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dirty="0">
                  <a:solidFill>
                    <a:srgbClr val="660560"/>
                  </a:solidFill>
                  <a:latin typeface="Arial Black" panose="020B0A04020102020204" pitchFamily="34" charset="0"/>
                </a:rPr>
                <a:t>SPARK A DISCUSSION</a:t>
              </a:r>
            </a:p>
          </p:txBody>
        </p:sp>
        <p:sp>
          <p:nvSpPr>
            <p:cNvPr id="6" name="Title 3"/>
            <p:cNvSpPr txBox="1">
              <a:spLocks/>
            </p:cNvSpPr>
            <p:nvPr/>
          </p:nvSpPr>
          <p:spPr>
            <a:xfrm>
              <a:off x="1466850" y="313213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sz="3600" dirty="0"/>
                <a:t>What are reasons teens choose not to use substances?</a:t>
              </a:r>
            </a:p>
          </p:txBody>
        </p:sp>
      </p:grpSp>
    </p:spTree>
    <p:extLst>
      <p:ext uri="{BB962C8B-B14F-4D97-AF65-F5344CB8AC3E}">
        <p14:creationId xmlns:p14="http://schemas.microsoft.com/office/powerpoint/2010/main" val="1684919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Skills</a:t>
            </a:r>
          </a:p>
        </p:txBody>
      </p:sp>
      <p:sp>
        <p:nvSpPr>
          <p:cNvPr id="3" name="Content Placeholder 2"/>
          <p:cNvSpPr>
            <a:spLocks noGrp="1"/>
          </p:cNvSpPr>
          <p:nvPr>
            <p:ph idx="1"/>
          </p:nvPr>
        </p:nvSpPr>
        <p:spPr>
          <a:xfrm>
            <a:off x="838200" y="1825625"/>
            <a:ext cx="10515600" cy="737466"/>
          </a:xfrm>
        </p:spPr>
        <p:txBody>
          <a:bodyPr>
            <a:normAutofit lnSpcReduction="10000"/>
          </a:bodyPr>
          <a:lstStyle/>
          <a:p>
            <a:pPr marL="0" indent="0" algn="ctr">
              <a:buNone/>
            </a:pPr>
            <a:r>
              <a:rPr lang="en-US" dirty="0"/>
              <a:t>Refusal skills are a set of skills designed to help youth </a:t>
            </a:r>
            <a:br>
              <a:rPr lang="en-US" dirty="0"/>
            </a:br>
            <a:r>
              <a:rPr lang="en-US" dirty="0"/>
              <a:t>avoid participating in high-risk behaviors.</a:t>
            </a:r>
          </a:p>
        </p:txBody>
      </p:sp>
      <p:grpSp>
        <p:nvGrpSpPr>
          <p:cNvPr id="20" name="Group 19"/>
          <p:cNvGrpSpPr/>
          <p:nvPr/>
        </p:nvGrpSpPr>
        <p:grpSpPr>
          <a:xfrm>
            <a:off x="855040" y="2550370"/>
            <a:ext cx="2376081" cy="3328512"/>
            <a:chOff x="838200" y="2550370"/>
            <a:chExt cx="2376081" cy="3328512"/>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3958" r="32386"/>
            <a:stretch/>
          </p:blipFill>
          <p:spPr>
            <a:xfrm>
              <a:off x="1411077" y="2550370"/>
              <a:ext cx="1230327" cy="3064484"/>
            </a:xfrm>
            <a:prstGeom prst="rect">
              <a:avLst/>
            </a:prstGeom>
          </p:spPr>
        </p:pic>
        <p:sp>
          <p:nvSpPr>
            <p:cNvPr id="13" name="Title 1"/>
            <p:cNvSpPr txBox="1">
              <a:spLocks/>
            </p:cNvSpPr>
            <p:nvPr/>
          </p:nvSpPr>
          <p:spPr>
            <a:xfrm>
              <a:off x="838200" y="5345723"/>
              <a:ext cx="2376081" cy="53315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400" cap="none" dirty="0">
                  <a:solidFill>
                    <a:schemeClr val="tx1"/>
                  </a:solidFill>
                  <a:latin typeface="Arial" panose="020B0604020202020204" pitchFamily="34" charset="0"/>
                  <a:cs typeface="Arial" panose="020B0604020202020204" pitchFamily="34" charset="0"/>
                </a:rPr>
                <a:t>Say “no”</a:t>
              </a:r>
            </a:p>
          </p:txBody>
        </p:sp>
      </p:grpSp>
      <p:grpSp>
        <p:nvGrpSpPr>
          <p:cNvPr id="19" name="Group 18"/>
          <p:cNvGrpSpPr/>
          <p:nvPr/>
        </p:nvGrpSpPr>
        <p:grpSpPr>
          <a:xfrm>
            <a:off x="3422781" y="2552921"/>
            <a:ext cx="2376081" cy="3325961"/>
            <a:chOff x="3521824" y="2552921"/>
            <a:chExt cx="2376081" cy="3325961"/>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3237" r="34703"/>
            <a:stretch/>
          </p:blipFill>
          <p:spPr>
            <a:xfrm>
              <a:off x="4124857" y="2552921"/>
              <a:ext cx="1170015" cy="3059382"/>
            </a:xfrm>
            <a:prstGeom prst="rect">
              <a:avLst/>
            </a:prstGeom>
          </p:spPr>
        </p:pic>
        <p:sp>
          <p:nvSpPr>
            <p:cNvPr id="14" name="Title 1"/>
            <p:cNvSpPr txBox="1">
              <a:spLocks/>
            </p:cNvSpPr>
            <p:nvPr/>
          </p:nvSpPr>
          <p:spPr>
            <a:xfrm>
              <a:off x="3521824" y="5345723"/>
              <a:ext cx="2376081" cy="53315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400" cap="none" dirty="0">
                  <a:solidFill>
                    <a:schemeClr val="tx1"/>
                  </a:solidFill>
                  <a:latin typeface="Arial" panose="020B0604020202020204" pitchFamily="34" charset="0"/>
                  <a:cs typeface="Arial" panose="020B0604020202020204" pitchFamily="34" charset="0"/>
                </a:rPr>
                <a:t>Tell why not</a:t>
              </a:r>
            </a:p>
          </p:txBody>
        </p:sp>
      </p:grpSp>
      <p:grpSp>
        <p:nvGrpSpPr>
          <p:cNvPr id="18" name="Group 17"/>
          <p:cNvGrpSpPr/>
          <p:nvPr/>
        </p:nvGrpSpPr>
        <p:grpSpPr>
          <a:xfrm>
            <a:off x="5990522" y="2644835"/>
            <a:ext cx="2778699" cy="3234047"/>
            <a:chOff x="6205448" y="2644835"/>
            <a:chExt cx="2778699" cy="3234047"/>
          </a:xfrm>
        </p:grpSpPr>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3892" r="29186"/>
            <a:stretch/>
          </p:blipFill>
          <p:spPr>
            <a:xfrm>
              <a:off x="6869258" y="2644835"/>
              <a:ext cx="1266512" cy="2875555"/>
            </a:xfrm>
            <a:prstGeom prst="rect">
              <a:avLst/>
            </a:prstGeom>
          </p:spPr>
        </p:pic>
        <p:sp>
          <p:nvSpPr>
            <p:cNvPr id="15" name="Title 1"/>
            <p:cNvSpPr txBox="1">
              <a:spLocks/>
            </p:cNvSpPr>
            <p:nvPr/>
          </p:nvSpPr>
          <p:spPr>
            <a:xfrm>
              <a:off x="6205448" y="5345723"/>
              <a:ext cx="2778699" cy="53315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400" cap="none" dirty="0">
                  <a:solidFill>
                    <a:schemeClr val="tx1"/>
                  </a:solidFill>
                  <a:latin typeface="Arial" panose="020B0604020202020204" pitchFamily="34" charset="0"/>
                  <a:cs typeface="Arial" panose="020B0604020202020204" pitchFamily="34" charset="0"/>
                </a:rPr>
                <a:t>Offer another idea</a:t>
              </a:r>
            </a:p>
          </p:txBody>
        </p:sp>
      </p:grpSp>
      <p:grpSp>
        <p:nvGrpSpPr>
          <p:cNvPr id="17" name="Group 16"/>
          <p:cNvGrpSpPr/>
          <p:nvPr/>
        </p:nvGrpSpPr>
        <p:grpSpPr>
          <a:xfrm>
            <a:off x="8960880" y="2563091"/>
            <a:ext cx="2376081" cy="3315791"/>
            <a:chOff x="8984148" y="2563091"/>
            <a:chExt cx="2376081" cy="3315791"/>
          </a:xfrm>
        </p:grpSpPr>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34029" r="31368"/>
            <a:stretch/>
          </p:blipFill>
          <p:spPr>
            <a:xfrm>
              <a:off x="9544963" y="2563091"/>
              <a:ext cx="1254450" cy="3039043"/>
            </a:xfrm>
            <a:prstGeom prst="rect">
              <a:avLst/>
            </a:prstGeom>
          </p:spPr>
        </p:pic>
        <p:sp>
          <p:nvSpPr>
            <p:cNvPr id="16" name="Title 1"/>
            <p:cNvSpPr txBox="1">
              <a:spLocks/>
            </p:cNvSpPr>
            <p:nvPr/>
          </p:nvSpPr>
          <p:spPr>
            <a:xfrm>
              <a:off x="8984148" y="5345723"/>
              <a:ext cx="2376081" cy="53315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400" cap="none" dirty="0">
                  <a:solidFill>
                    <a:schemeClr val="tx1"/>
                  </a:solidFill>
                  <a:latin typeface="Arial" panose="020B0604020202020204" pitchFamily="34" charset="0"/>
                  <a:cs typeface="Arial" panose="020B0604020202020204" pitchFamily="34" charset="0"/>
                </a:rPr>
                <a:t>Promptly leave</a:t>
              </a:r>
            </a:p>
          </p:txBody>
        </p:sp>
      </p:grpSp>
    </p:spTree>
    <p:extLst>
      <p:ext uri="{BB962C8B-B14F-4D97-AF65-F5344CB8AC3E}">
        <p14:creationId xmlns:p14="http://schemas.microsoft.com/office/powerpoint/2010/main" val="42138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334" y="2096218"/>
            <a:ext cx="3168978" cy="2656548"/>
          </a:xfrm>
          <a:prstGeom prst="rect">
            <a:avLst/>
          </a:prstGeom>
        </p:spPr>
      </p:pic>
      <p:sp>
        <p:nvSpPr>
          <p:cNvPr id="7" name="Title 3"/>
          <p:cNvSpPr txBox="1">
            <a:spLocks/>
          </p:cNvSpPr>
          <p:nvPr/>
        </p:nvSpPr>
        <p:spPr>
          <a:xfrm>
            <a:off x="3172113" y="2393950"/>
            <a:ext cx="8291945" cy="2070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rgbClr val="660560"/>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SUBSTANCE USE DISORDER</a:t>
            </a:r>
          </a:p>
        </p:txBody>
      </p:sp>
    </p:spTree>
    <p:extLst>
      <p:ext uri="{BB962C8B-B14F-4D97-AF65-F5344CB8AC3E}">
        <p14:creationId xmlns:p14="http://schemas.microsoft.com/office/powerpoint/2010/main" val="35572234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is Substance Use Disorder?</a:t>
            </a:r>
          </a:p>
        </p:txBody>
      </p:sp>
      <p:sp>
        <p:nvSpPr>
          <p:cNvPr id="2" name="Content Placeholder 1"/>
          <p:cNvSpPr>
            <a:spLocks noGrp="1"/>
          </p:cNvSpPr>
          <p:nvPr>
            <p:ph idx="1"/>
          </p:nvPr>
        </p:nvSpPr>
        <p:spPr>
          <a:xfrm>
            <a:off x="838200" y="1825625"/>
            <a:ext cx="10515600" cy="982465"/>
          </a:xfrm>
        </p:spPr>
        <p:txBody>
          <a:bodyPr/>
          <a:lstStyle/>
          <a:p>
            <a:pPr marL="0" indent="0" algn="ctr">
              <a:buNone/>
            </a:pPr>
            <a:r>
              <a:rPr lang="en-US" dirty="0"/>
              <a:t>A disease that affects a person’s brain and behavior and leads to an inability to control their use of a legal or illegal drug or medication. </a:t>
            </a:r>
          </a:p>
        </p:txBody>
      </p:sp>
      <p:grpSp>
        <p:nvGrpSpPr>
          <p:cNvPr id="10" name="Group 9"/>
          <p:cNvGrpSpPr/>
          <p:nvPr/>
        </p:nvGrpSpPr>
        <p:grpSpPr>
          <a:xfrm>
            <a:off x="531995" y="2808090"/>
            <a:ext cx="11128010" cy="3000282"/>
            <a:chOff x="898139" y="2808090"/>
            <a:chExt cx="11128010" cy="3000282"/>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39" y="2808090"/>
              <a:ext cx="3579016" cy="30002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636" y="2808090"/>
              <a:ext cx="3579016" cy="300028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7133" y="2808090"/>
              <a:ext cx="3579016" cy="3000282"/>
            </a:xfrm>
            <a:prstGeom prst="rect">
              <a:avLst/>
            </a:prstGeom>
          </p:spPr>
        </p:pic>
      </p:grpSp>
    </p:spTree>
    <p:extLst>
      <p:ext uri="{BB962C8B-B14F-4D97-AF65-F5344CB8AC3E}">
        <p14:creationId xmlns:p14="http://schemas.microsoft.com/office/powerpoint/2010/main" val="3968176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Alcohol Concentration</a:t>
            </a:r>
          </a:p>
        </p:txBody>
      </p:sp>
      <p:sp>
        <p:nvSpPr>
          <p:cNvPr id="3" name="Content Placeholder 2"/>
          <p:cNvSpPr>
            <a:spLocks noGrp="1"/>
          </p:cNvSpPr>
          <p:nvPr>
            <p:ph idx="1"/>
          </p:nvPr>
        </p:nvSpPr>
        <p:spPr>
          <a:xfrm>
            <a:off x="838199" y="2992623"/>
            <a:ext cx="7610341" cy="2017339"/>
          </a:xfrm>
        </p:spPr>
        <p:txBody>
          <a:bodyPr>
            <a:noAutofit/>
          </a:bodyPr>
          <a:lstStyle/>
          <a:p>
            <a:pPr marL="0" indent="0">
              <a:buNone/>
            </a:pPr>
            <a:r>
              <a:rPr lang="en-US" dirty="0"/>
              <a:t>Blood alcohol concentration (BAC) is the amount </a:t>
            </a:r>
            <a:br>
              <a:rPr lang="en-US" dirty="0"/>
            </a:br>
            <a:r>
              <a:rPr lang="en-US" dirty="0"/>
              <a:t>of alcohol that is present in the bloodstream.</a:t>
            </a:r>
          </a:p>
          <a:p>
            <a:pPr marL="0" indent="0">
              <a:buNone/>
            </a:pPr>
            <a:endParaRPr lang="en-US" dirty="0"/>
          </a:p>
          <a:p>
            <a:pPr marL="0" indent="0">
              <a:buNone/>
            </a:pPr>
            <a:r>
              <a:rPr lang="en-US" dirty="0"/>
              <a:t>BAC can be estimated based on the number of drinks a person consumes, weight and biological sex.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549" t="25059" r="18491" b="25560"/>
          <a:stretch/>
        </p:blipFill>
        <p:spPr>
          <a:xfrm>
            <a:off x="8173872" y="2195132"/>
            <a:ext cx="3179928" cy="3612323"/>
          </a:xfrm>
          <a:prstGeom prst="rect">
            <a:avLst/>
          </a:prstGeom>
        </p:spPr>
      </p:pic>
    </p:spTree>
    <p:extLst>
      <p:ext uri="{BB962C8B-B14F-4D97-AF65-F5344CB8AC3E}">
        <p14:creationId xmlns:p14="http://schemas.microsoft.com/office/powerpoint/2010/main" val="2075485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Substance Use Disorder begin?</a:t>
            </a:r>
          </a:p>
        </p:txBody>
      </p:sp>
      <p:sp>
        <p:nvSpPr>
          <p:cNvPr id="4" name="Content Placeholder 3"/>
          <p:cNvSpPr>
            <a:spLocks noGrp="1"/>
          </p:cNvSpPr>
          <p:nvPr>
            <p:ph sz="half" idx="1"/>
          </p:nvPr>
        </p:nvSpPr>
        <p:spPr/>
        <p:txBody>
          <a:bodyPr>
            <a:normAutofit/>
          </a:bodyPr>
          <a:lstStyle/>
          <a:p>
            <a:r>
              <a:rPr lang="en-US" sz="2400" dirty="0"/>
              <a:t>Substance use addiction can start with experimental use</a:t>
            </a:r>
          </a:p>
          <a:p>
            <a:endParaRPr lang="en-US" sz="2400" dirty="0"/>
          </a:p>
          <a:p>
            <a:r>
              <a:rPr lang="en-US" sz="2400" dirty="0"/>
              <a:t>Some drugs have a higher risk and cause addiction more quickly</a:t>
            </a:r>
          </a:p>
          <a:p>
            <a:endParaRPr lang="en-US" sz="2400" dirty="0"/>
          </a:p>
          <a:p>
            <a:r>
              <a:rPr lang="en-US" sz="2400" dirty="0"/>
              <a:t>Individuals with Substance Use Disorder may need a drug to feel good and to go about their day to day activities</a:t>
            </a:r>
          </a:p>
        </p:txBody>
      </p:sp>
      <p:sp>
        <p:nvSpPr>
          <p:cNvPr id="5" name="Content Placeholder 4"/>
          <p:cNvSpPr>
            <a:spLocks noGrp="1"/>
          </p:cNvSpPr>
          <p:nvPr>
            <p:ph sz="half" idx="2"/>
          </p:nvPr>
        </p:nvSpPr>
        <p:spPr/>
        <p:txBody>
          <a:bodyPr>
            <a:normAutofit/>
          </a:bodyPr>
          <a:lstStyle/>
          <a:p>
            <a:r>
              <a:rPr lang="en-US" sz="2400" dirty="0"/>
              <a:t>Unhealthy use of substance can be recognized by:</a:t>
            </a:r>
          </a:p>
          <a:p>
            <a:endParaRPr lang="en-US" sz="500" dirty="0"/>
          </a:p>
          <a:p>
            <a:pPr lvl="1"/>
            <a:r>
              <a:rPr lang="en-US" sz="2000" dirty="0"/>
              <a:t>Problems at school or work</a:t>
            </a:r>
          </a:p>
          <a:p>
            <a:pPr lvl="1"/>
            <a:endParaRPr lang="en-US" sz="2000" dirty="0"/>
          </a:p>
          <a:p>
            <a:pPr lvl="1"/>
            <a:r>
              <a:rPr lang="en-US" sz="2000" dirty="0"/>
              <a:t>Physical health issues</a:t>
            </a:r>
          </a:p>
          <a:p>
            <a:pPr lvl="1"/>
            <a:endParaRPr lang="en-US" sz="2000" dirty="0"/>
          </a:p>
          <a:p>
            <a:pPr lvl="1"/>
            <a:r>
              <a:rPr lang="en-US" sz="2000" dirty="0"/>
              <a:t>Neglected appearance</a:t>
            </a:r>
          </a:p>
          <a:p>
            <a:pPr lvl="1"/>
            <a:endParaRPr lang="en-US" sz="2000" dirty="0"/>
          </a:p>
          <a:p>
            <a:pPr lvl="1"/>
            <a:r>
              <a:rPr lang="en-US" sz="2000" dirty="0"/>
              <a:t>Changes in behavior</a:t>
            </a:r>
          </a:p>
          <a:p>
            <a:pPr lvl="1"/>
            <a:endParaRPr lang="en-US" sz="2000" dirty="0"/>
          </a:p>
          <a:p>
            <a:pPr lvl="1"/>
            <a:r>
              <a:rPr lang="en-US" sz="2000" dirty="0"/>
              <a:t>Money issues</a:t>
            </a:r>
          </a:p>
        </p:txBody>
      </p:sp>
    </p:spTree>
    <p:extLst>
      <p:ext uri="{BB962C8B-B14F-4D97-AF65-F5344CB8AC3E}">
        <p14:creationId xmlns:p14="http://schemas.microsoft.com/office/powerpoint/2010/main" val="36573947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334" y="2096218"/>
            <a:ext cx="3168978" cy="2656548"/>
          </a:xfrm>
          <a:prstGeom prst="rect">
            <a:avLst/>
          </a:prstGeom>
        </p:spPr>
      </p:pic>
      <p:sp>
        <p:nvSpPr>
          <p:cNvPr id="7" name="Title 3"/>
          <p:cNvSpPr txBox="1">
            <a:spLocks/>
          </p:cNvSpPr>
          <p:nvPr/>
        </p:nvSpPr>
        <p:spPr>
          <a:xfrm>
            <a:off x="3172113" y="2393950"/>
            <a:ext cx="8291945" cy="2070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rgbClr val="660560"/>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BYSTANDER INTERVENTION</a:t>
            </a:r>
          </a:p>
        </p:txBody>
      </p:sp>
    </p:spTree>
    <p:extLst>
      <p:ext uri="{BB962C8B-B14F-4D97-AF65-F5344CB8AC3E}">
        <p14:creationId xmlns:p14="http://schemas.microsoft.com/office/powerpoint/2010/main" val="25143759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35497" y="1775966"/>
            <a:ext cx="10852588" cy="670001"/>
            <a:chOff x="735497" y="1775966"/>
            <a:chExt cx="10852588" cy="670001"/>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8330" t="8624" r="33925" b="9039"/>
            <a:stretch/>
          </p:blipFill>
          <p:spPr>
            <a:xfrm>
              <a:off x="735497" y="1775966"/>
              <a:ext cx="269313" cy="670001"/>
            </a:xfrm>
            <a:prstGeom prst="rect">
              <a:avLst/>
            </a:prstGeom>
          </p:spPr>
        </p:pic>
        <p:sp>
          <p:nvSpPr>
            <p:cNvPr id="11" name="Content Placeholder 3"/>
            <p:cNvSpPr txBox="1">
              <a:spLocks/>
            </p:cNvSpPr>
            <p:nvPr/>
          </p:nvSpPr>
          <p:spPr>
            <a:xfrm>
              <a:off x="1072485" y="1873622"/>
              <a:ext cx="10515600" cy="47468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Notice the event</a:t>
              </a:r>
            </a:p>
          </p:txBody>
        </p:sp>
      </p:grpSp>
      <p:grpSp>
        <p:nvGrpSpPr>
          <p:cNvPr id="12" name="Group 11"/>
          <p:cNvGrpSpPr/>
          <p:nvPr/>
        </p:nvGrpSpPr>
        <p:grpSpPr>
          <a:xfrm>
            <a:off x="666526" y="2573691"/>
            <a:ext cx="11275264" cy="830997"/>
            <a:chOff x="666526" y="2500460"/>
            <a:chExt cx="11275264" cy="830997"/>
          </a:xfrm>
        </p:grpSpPr>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28313" r="29731" b="15005"/>
            <a:stretch/>
          </p:blipFill>
          <p:spPr>
            <a:xfrm>
              <a:off x="666526" y="2570148"/>
              <a:ext cx="407255" cy="691621"/>
            </a:xfrm>
            <a:prstGeom prst="rect">
              <a:avLst/>
            </a:prstGeom>
          </p:spPr>
        </p:pic>
        <p:sp>
          <p:nvSpPr>
            <p:cNvPr id="14" name="Rectangle 13"/>
            <p:cNvSpPr/>
            <p:nvPr/>
          </p:nvSpPr>
          <p:spPr>
            <a:xfrm>
              <a:off x="1072485" y="2500460"/>
              <a:ext cx="10869305" cy="830997"/>
            </a:xfrm>
            <a:prstGeom prst="rect">
              <a:avLst/>
            </a:prstGeom>
          </p:spPr>
          <p:txBody>
            <a:bodyPr wrap="square" anchor="ctr">
              <a:spAutoFit/>
            </a:bodyPr>
            <a:lstStyle/>
            <a:p>
              <a:r>
                <a:rPr lang="en-US" sz="2400" dirty="0">
                  <a:latin typeface="Arial" panose="020B0604020202020204" pitchFamily="34" charset="0"/>
                  <a:cs typeface="Arial" panose="020B0604020202020204" pitchFamily="34" charset="0"/>
                </a:rPr>
                <a:t>Determine whether the event is a problem or an emergency and how you can safely respond</a:t>
              </a:r>
            </a:p>
          </p:txBody>
        </p:sp>
      </p:grpSp>
      <p:grpSp>
        <p:nvGrpSpPr>
          <p:cNvPr id="15" name="Group 14"/>
          <p:cNvGrpSpPr/>
          <p:nvPr/>
        </p:nvGrpSpPr>
        <p:grpSpPr>
          <a:xfrm>
            <a:off x="679663" y="3532412"/>
            <a:ext cx="6488822" cy="683137"/>
            <a:chOff x="679663" y="3335978"/>
            <a:chExt cx="6488822" cy="683137"/>
          </a:xfrm>
        </p:grpSpPr>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36466" t="6931" r="24285" b="9117"/>
            <a:stretch/>
          </p:blipFill>
          <p:spPr>
            <a:xfrm>
              <a:off x="679663" y="3335978"/>
              <a:ext cx="380980" cy="683137"/>
            </a:xfrm>
            <a:prstGeom prst="rect">
              <a:avLst/>
            </a:prstGeom>
          </p:spPr>
        </p:pic>
        <p:sp>
          <p:nvSpPr>
            <p:cNvPr id="17" name="Rectangle 16"/>
            <p:cNvSpPr/>
            <p:nvPr/>
          </p:nvSpPr>
          <p:spPr>
            <a:xfrm>
              <a:off x="1072485" y="3446714"/>
              <a:ext cx="6096000" cy="461665"/>
            </a:xfrm>
            <a:prstGeom prst="rect">
              <a:avLst/>
            </a:prstGeom>
          </p:spPr>
          <p:txBody>
            <a:bodyPr anchor="ctr">
              <a:spAutoFit/>
            </a:bodyPr>
            <a:lstStyle/>
            <a:p>
              <a:r>
                <a:rPr lang="en-US" sz="2400" dirty="0">
                  <a:latin typeface="Arial" panose="020B0604020202020204" pitchFamily="34" charset="0"/>
                  <a:cs typeface="Arial" panose="020B0604020202020204" pitchFamily="34" charset="0"/>
                </a:rPr>
                <a:t>Assume responsibility</a:t>
              </a:r>
            </a:p>
          </p:txBody>
        </p:sp>
      </p:grpSp>
      <p:grpSp>
        <p:nvGrpSpPr>
          <p:cNvPr id="18" name="Group 17"/>
          <p:cNvGrpSpPr/>
          <p:nvPr/>
        </p:nvGrpSpPr>
        <p:grpSpPr>
          <a:xfrm>
            <a:off x="646820" y="4412961"/>
            <a:ext cx="6521665" cy="715981"/>
            <a:chOff x="646820" y="4188570"/>
            <a:chExt cx="6521665" cy="715981"/>
          </a:xfrm>
        </p:grpSpPr>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28769" t="7865" r="26793" b="7163"/>
            <a:stretch/>
          </p:blipFill>
          <p:spPr>
            <a:xfrm>
              <a:off x="646820" y="4188570"/>
              <a:ext cx="446667" cy="715981"/>
            </a:xfrm>
            <a:prstGeom prst="rect">
              <a:avLst/>
            </a:prstGeom>
          </p:spPr>
        </p:pic>
        <p:sp>
          <p:nvSpPr>
            <p:cNvPr id="20" name="Rectangle 19"/>
            <p:cNvSpPr/>
            <p:nvPr/>
          </p:nvSpPr>
          <p:spPr>
            <a:xfrm>
              <a:off x="1072485" y="4315728"/>
              <a:ext cx="6096000" cy="461665"/>
            </a:xfrm>
            <a:prstGeom prst="rect">
              <a:avLst/>
            </a:prstGeom>
          </p:spPr>
          <p:txBody>
            <a:bodyPr anchor="ctr">
              <a:spAutoFit/>
            </a:bodyPr>
            <a:lstStyle/>
            <a:p>
              <a:r>
                <a:rPr lang="en-US" sz="2400" dirty="0">
                  <a:latin typeface="Arial" panose="020B0604020202020204" pitchFamily="34" charset="0"/>
                  <a:cs typeface="Arial" panose="020B0604020202020204" pitchFamily="34" charset="0"/>
                </a:rPr>
                <a:t>Come up with a plan</a:t>
              </a:r>
            </a:p>
          </p:txBody>
        </p:sp>
      </p:grpSp>
      <p:grpSp>
        <p:nvGrpSpPr>
          <p:cNvPr id="21" name="Group 20"/>
          <p:cNvGrpSpPr/>
          <p:nvPr/>
        </p:nvGrpSpPr>
        <p:grpSpPr>
          <a:xfrm>
            <a:off x="666526" y="5326355"/>
            <a:ext cx="6216639" cy="683137"/>
            <a:chOff x="669810" y="5110998"/>
            <a:chExt cx="6216639" cy="683137"/>
          </a:xfrm>
        </p:grpSpPr>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27068" t="7738" r="31654" b="8310"/>
            <a:stretch/>
          </p:blipFill>
          <p:spPr>
            <a:xfrm>
              <a:off x="669810" y="5110998"/>
              <a:ext cx="400687" cy="683137"/>
            </a:xfrm>
            <a:prstGeom prst="rect">
              <a:avLst/>
            </a:prstGeom>
          </p:spPr>
        </p:pic>
        <p:sp>
          <p:nvSpPr>
            <p:cNvPr id="23" name="Rectangle 22"/>
            <p:cNvSpPr/>
            <p:nvPr/>
          </p:nvSpPr>
          <p:spPr>
            <a:xfrm>
              <a:off x="1072485" y="5221734"/>
              <a:ext cx="5813964" cy="461665"/>
            </a:xfrm>
            <a:prstGeom prst="rect">
              <a:avLst/>
            </a:prstGeom>
          </p:spPr>
          <p:txBody>
            <a:bodyPr wrap="none" anchor="ctr">
              <a:spAutoFit/>
            </a:bodyPr>
            <a:lstStyle/>
            <a:p>
              <a:r>
                <a:rPr lang="en-US" sz="2400" dirty="0">
                  <a:latin typeface="Arial" panose="020B0604020202020204" pitchFamily="34" charset="0"/>
                  <a:cs typeface="Arial" panose="020B0604020202020204" pitchFamily="34" charset="0"/>
                </a:rPr>
                <a:t>Take action to protect yourself and others</a:t>
              </a:r>
            </a:p>
          </p:txBody>
        </p:sp>
      </p:grpSp>
      <p:sp>
        <p:nvSpPr>
          <p:cNvPr id="6" name="Title 5"/>
          <p:cNvSpPr>
            <a:spLocks noGrp="1"/>
          </p:cNvSpPr>
          <p:nvPr>
            <p:ph type="title"/>
          </p:nvPr>
        </p:nvSpPr>
        <p:spPr/>
        <p:txBody>
          <a:bodyPr/>
          <a:lstStyle/>
          <a:p>
            <a:r>
              <a:rPr lang="en-US" dirty="0"/>
              <a:t>Bystander Intervention</a:t>
            </a:r>
          </a:p>
        </p:txBody>
      </p:sp>
    </p:spTree>
    <p:extLst>
      <p:ext uri="{BB962C8B-B14F-4D97-AF65-F5344CB8AC3E}">
        <p14:creationId xmlns:p14="http://schemas.microsoft.com/office/powerpoint/2010/main" val="227104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 an Active Bystander</a:t>
            </a:r>
          </a:p>
        </p:txBody>
      </p:sp>
      <p:sp>
        <p:nvSpPr>
          <p:cNvPr id="5" name="Content Placeholder 4"/>
          <p:cNvSpPr>
            <a:spLocks noGrp="1"/>
          </p:cNvSpPr>
          <p:nvPr>
            <p:ph sz="half" idx="2"/>
          </p:nvPr>
        </p:nvSpPr>
        <p:spPr/>
        <p:txBody>
          <a:bodyPr>
            <a:normAutofit/>
          </a:bodyPr>
          <a:lstStyle/>
          <a:p>
            <a:r>
              <a:rPr lang="en-US" dirty="0"/>
              <a:t>Directly Intervene</a:t>
            </a:r>
          </a:p>
          <a:p>
            <a:pPr lvl="1"/>
            <a:r>
              <a:rPr lang="en-US" dirty="0"/>
              <a:t>Directly intervene in the moment to prevent a problem from occurring.</a:t>
            </a:r>
          </a:p>
          <a:p>
            <a:r>
              <a:rPr lang="en-US" dirty="0"/>
              <a:t>Delegate</a:t>
            </a:r>
          </a:p>
          <a:p>
            <a:pPr lvl="1"/>
            <a:r>
              <a:rPr lang="en-US" dirty="0"/>
              <a:t>Don’t hesitate to ask a friend or a peer to help you out.</a:t>
            </a:r>
          </a:p>
          <a:p>
            <a:r>
              <a:rPr lang="en-US" dirty="0"/>
              <a:t>Distract</a:t>
            </a:r>
          </a:p>
          <a:p>
            <a:pPr lvl="1"/>
            <a:r>
              <a:rPr lang="en-US" dirty="0"/>
              <a:t>Interrupt the situation without directly confronting the harmful behavior.</a:t>
            </a:r>
          </a:p>
          <a:p>
            <a:pPr lvl="1"/>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9786" r="15713" b="35107"/>
          <a:stretch/>
        </p:blipFill>
        <p:spPr>
          <a:xfrm>
            <a:off x="692925" y="2481790"/>
            <a:ext cx="5472149" cy="3039007"/>
          </a:xfrm>
          <a:prstGeom prst="rect">
            <a:avLst/>
          </a:prstGeom>
        </p:spPr>
      </p:pic>
    </p:spTree>
    <p:extLst>
      <p:ext uri="{BB962C8B-B14F-4D97-AF65-F5344CB8AC3E}">
        <p14:creationId xmlns:p14="http://schemas.microsoft.com/office/powerpoint/2010/main" val="57254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Resources You Can Rely On</a:t>
            </a:r>
          </a:p>
        </p:txBody>
      </p:sp>
      <p:grpSp>
        <p:nvGrpSpPr>
          <p:cNvPr id="6" name="Group 5"/>
          <p:cNvGrpSpPr/>
          <p:nvPr/>
        </p:nvGrpSpPr>
        <p:grpSpPr>
          <a:xfrm>
            <a:off x="392597" y="2299444"/>
            <a:ext cx="1548961" cy="3184207"/>
            <a:chOff x="392597" y="2299444"/>
            <a:chExt cx="1548961" cy="3184207"/>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8059" r="30641"/>
            <a:stretch/>
          </p:blipFill>
          <p:spPr>
            <a:xfrm>
              <a:off x="474695" y="2299444"/>
              <a:ext cx="1384764" cy="2810785"/>
            </a:xfrm>
            <a:prstGeom prst="rect">
              <a:avLst/>
            </a:prstGeom>
          </p:spPr>
        </p:pic>
        <p:sp>
          <p:nvSpPr>
            <p:cNvPr id="13" name="Title 1"/>
            <p:cNvSpPr txBox="1">
              <a:spLocks/>
            </p:cNvSpPr>
            <p:nvPr/>
          </p:nvSpPr>
          <p:spPr>
            <a:xfrm>
              <a:off x="392597" y="5053296"/>
              <a:ext cx="1548961" cy="430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Parents</a:t>
              </a:r>
            </a:p>
          </p:txBody>
        </p:sp>
      </p:grpSp>
      <p:grpSp>
        <p:nvGrpSpPr>
          <p:cNvPr id="4" name="Group 3"/>
          <p:cNvGrpSpPr/>
          <p:nvPr/>
        </p:nvGrpSpPr>
        <p:grpSpPr>
          <a:xfrm>
            <a:off x="2580942" y="2298916"/>
            <a:ext cx="2853559" cy="3587222"/>
            <a:chOff x="2580942" y="2298916"/>
            <a:chExt cx="2853559" cy="3587222"/>
          </a:xfrm>
        </p:grpSpPr>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7514" r="7444"/>
            <a:stretch/>
          </p:blipFill>
          <p:spPr>
            <a:xfrm>
              <a:off x="2580942" y="2298916"/>
              <a:ext cx="2853559" cy="2812899"/>
            </a:xfrm>
            <a:prstGeom prst="rect">
              <a:avLst/>
            </a:prstGeom>
          </p:spPr>
        </p:pic>
        <p:sp>
          <p:nvSpPr>
            <p:cNvPr id="14" name="Title 1"/>
            <p:cNvSpPr txBox="1">
              <a:spLocks/>
            </p:cNvSpPr>
            <p:nvPr/>
          </p:nvSpPr>
          <p:spPr>
            <a:xfrm>
              <a:off x="2607388" y="5053296"/>
              <a:ext cx="2806238" cy="8328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Teachers and coaches</a:t>
              </a:r>
            </a:p>
          </p:txBody>
        </p:sp>
      </p:grpSp>
      <p:grpSp>
        <p:nvGrpSpPr>
          <p:cNvPr id="3" name="Group 2"/>
          <p:cNvGrpSpPr/>
          <p:nvPr/>
        </p:nvGrpSpPr>
        <p:grpSpPr>
          <a:xfrm>
            <a:off x="5669090" y="2356378"/>
            <a:ext cx="2811810" cy="3127273"/>
            <a:chOff x="5669090" y="2356378"/>
            <a:chExt cx="2811810" cy="3127273"/>
          </a:xfrm>
        </p:grpSpPr>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7918" r="17102"/>
            <a:stretch/>
          </p:blipFill>
          <p:spPr>
            <a:xfrm>
              <a:off x="6073885" y="2356378"/>
              <a:ext cx="2002221" cy="2583051"/>
            </a:xfrm>
            <a:prstGeom prst="rect">
              <a:avLst/>
            </a:prstGeom>
          </p:spPr>
        </p:pic>
        <p:sp>
          <p:nvSpPr>
            <p:cNvPr id="15" name="Title 1"/>
            <p:cNvSpPr txBox="1">
              <a:spLocks/>
            </p:cNvSpPr>
            <p:nvPr/>
          </p:nvSpPr>
          <p:spPr>
            <a:xfrm>
              <a:off x="5669090" y="5053296"/>
              <a:ext cx="2811810" cy="430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Police Officers</a:t>
              </a:r>
            </a:p>
          </p:txBody>
        </p:sp>
      </p:grpSp>
      <p:grpSp>
        <p:nvGrpSpPr>
          <p:cNvPr id="2" name="Group 1"/>
          <p:cNvGrpSpPr/>
          <p:nvPr/>
        </p:nvGrpSpPr>
        <p:grpSpPr>
          <a:xfrm>
            <a:off x="8715490" y="2241454"/>
            <a:ext cx="3042745" cy="3587223"/>
            <a:chOff x="8715490" y="2241454"/>
            <a:chExt cx="3042745" cy="3587223"/>
          </a:xfrm>
        </p:grpSpPr>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7380" r="8790"/>
            <a:stretch/>
          </p:blipFill>
          <p:spPr>
            <a:xfrm>
              <a:off x="8715490" y="2241454"/>
              <a:ext cx="3042745" cy="3042745"/>
            </a:xfrm>
            <a:prstGeom prst="rect">
              <a:avLst/>
            </a:prstGeom>
          </p:spPr>
        </p:pic>
        <p:sp>
          <p:nvSpPr>
            <p:cNvPr id="16" name="Title 1"/>
            <p:cNvSpPr txBox="1">
              <a:spLocks/>
            </p:cNvSpPr>
            <p:nvPr/>
          </p:nvSpPr>
          <p:spPr>
            <a:xfrm>
              <a:off x="8830957" y="5053296"/>
              <a:ext cx="2811810" cy="775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800" b="1" cap="none" dirty="0">
                  <a:solidFill>
                    <a:srgbClr val="660560"/>
                  </a:solidFill>
                  <a:latin typeface="Arial" panose="020B0604020202020204" pitchFamily="34" charset="0"/>
                  <a:cs typeface="Arial" panose="020B0604020202020204" pitchFamily="34" charset="0"/>
                </a:rPr>
                <a:t>Doctors and nurses</a:t>
              </a:r>
            </a:p>
          </p:txBody>
        </p:sp>
      </p:grpSp>
    </p:spTree>
    <p:extLst>
      <p:ext uri="{BB962C8B-B14F-4D97-AF65-F5344CB8AC3E}">
        <p14:creationId xmlns:p14="http://schemas.microsoft.com/office/powerpoint/2010/main" val="64414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94439" y="551793"/>
            <a:ext cx="10603123" cy="5072214"/>
            <a:chOff x="-296197" y="551793"/>
            <a:chExt cx="10603123" cy="507221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197" y="551793"/>
              <a:ext cx="6050611" cy="5072214"/>
            </a:xfrm>
            <a:prstGeom prst="rect">
              <a:avLst/>
            </a:prstGeom>
          </p:spPr>
        </p:pic>
        <p:sp>
          <p:nvSpPr>
            <p:cNvPr id="5" name="Title 3"/>
            <p:cNvSpPr txBox="1">
              <a:spLocks/>
            </p:cNvSpPr>
            <p:nvPr/>
          </p:nvSpPr>
          <p:spPr>
            <a:xfrm>
              <a:off x="5155324" y="2665763"/>
              <a:ext cx="5151602" cy="844275"/>
            </a:xfrm>
            <a:prstGeom prst="rect">
              <a:avLst/>
            </a:prstGeom>
          </p:spPr>
          <p:txBody>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sz="6000" dirty="0"/>
                <a:t>Questions?</a:t>
              </a:r>
            </a:p>
          </p:txBody>
        </p:sp>
      </p:grpSp>
    </p:spTree>
    <p:extLst>
      <p:ext uri="{BB962C8B-B14F-4D97-AF65-F5344CB8AC3E}">
        <p14:creationId xmlns:p14="http://schemas.microsoft.com/office/powerpoint/2010/main" val="37932755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86696" y="1772843"/>
            <a:ext cx="9418608" cy="4200435"/>
            <a:chOff x="1069676" y="1772843"/>
            <a:chExt cx="9418608" cy="4200435"/>
          </a:xfrm>
        </p:grpSpPr>
        <p:grpSp>
          <p:nvGrpSpPr>
            <p:cNvPr id="4" name="Group 3"/>
            <p:cNvGrpSpPr/>
            <p:nvPr/>
          </p:nvGrpSpPr>
          <p:grpSpPr>
            <a:xfrm>
              <a:off x="2588644" y="3306278"/>
              <a:ext cx="6380672" cy="2667000"/>
              <a:chOff x="2967487" y="2616165"/>
              <a:chExt cx="6380672" cy="2667000"/>
            </a:xfrm>
          </p:grpSpPr>
          <p:sp>
            <p:nvSpPr>
              <p:cNvPr id="9" name="Content Placeholder 2"/>
              <p:cNvSpPr txBox="1">
                <a:spLocks/>
              </p:cNvSpPr>
              <p:nvPr/>
            </p:nvSpPr>
            <p:spPr>
              <a:xfrm>
                <a:off x="2967487" y="2616165"/>
                <a:ext cx="6380672" cy="2667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Courier New" panose="02070309020205020404" pitchFamily="49"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Courier New" panose="02070309020205020404" pitchFamily="49"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defRPr/>
                </a:pPr>
                <a:r>
                  <a:rPr lang="en-US" sz="1600" b="1" dirty="0">
                    <a:solidFill>
                      <a:schemeClr val="tx1">
                        <a:lumMod val="50000"/>
                      </a:schemeClr>
                    </a:solidFill>
                  </a:rPr>
                  <a:t>Virginia ABC Education and Prevention</a:t>
                </a:r>
                <a:br>
                  <a:rPr lang="en-US" sz="1600" i="1" dirty="0">
                    <a:solidFill>
                      <a:schemeClr val="tx1">
                        <a:lumMod val="50000"/>
                      </a:schemeClr>
                    </a:solidFill>
                  </a:rPr>
                </a:br>
                <a:r>
                  <a:rPr lang="en-US" sz="1600" dirty="0">
                    <a:solidFill>
                      <a:schemeClr val="tx1">
                        <a:lumMod val="50000"/>
                      </a:schemeClr>
                    </a:solidFill>
                  </a:rPr>
                  <a:t>www.abc.virginia.gov/education</a:t>
                </a:r>
              </a:p>
              <a:p>
                <a:pPr algn="ctr">
                  <a:lnSpc>
                    <a:spcPct val="120000"/>
                  </a:lnSpc>
                  <a:defRPr/>
                </a:pPr>
                <a:r>
                  <a:rPr lang="en-US" sz="1600" i="1" dirty="0">
                    <a:solidFill>
                      <a:schemeClr val="tx1">
                        <a:lumMod val="50000"/>
                      </a:schemeClr>
                    </a:solidFill>
                  </a:rPr>
                  <a:t>education@abc.virginia.com</a:t>
                </a:r>
              </a:p>
              <a:p>
                <a:pPr algn="ctr">
                  <a:lnSpc>
                    <a:spcPct val="120000"/>
                  </a:lnSpc>
                  <a:defRPr/>
                </a:pPr>
                <a:r>
                  <a:rPr lang="en-US" sz="1600" dirty="0">
                    <a:solidFill>
                      <a:schemeClr val="tx1">
                        <a:lumMod val="50000"/>
                      </a:schemeClr>
                    </a:solidFill>
                  </a:rPr>
                  <a:t>(804) 977-7440</a:t>
                </a:r>
              </a:p>
              <a:p>
                <a:pPr algn="ctr">
                  <a:lnSpc>
                    <a:spcPct val="120000"/>
                  </a:lnSpc>
                  <a:defRPr/>
                </a:pPr>
                <a:r>
                  <a:rPr lang="en-US" sz="1600" dirty="0" err="1">
                    <a:solidFill>
                      <a:schemeClr val="tx1">
                        <a:lumMod val="50000"/>
                      </a:schemeClr>
                    </a:solidFill>
                  </a:rPr>
                  <a:t>VirginiaABCEducationAndPrevention</a:t>
                </a:r>
                <a:endParaRPr lang="en-US" sz="1600" dirty="0">
                  <a:solidFill>
                    <a:schemeClr val="tx1">
                      <a:lumMod val="50000"/>
                    </a:schemeClr>
                  </a:solidFill>
                </a:endParaRPr>
              </a:p>
              <a:p>
                <a:pPr algn="ctr">
                  <a:lnSpc>
                    <a:spcPct val="120000"/>
                  </a:lnSpc>
                  <a:defRPr/>
                </a:pPr>
                <a:endParaRPr lang="en-US" sz="1600" dirty="0"/>
              </a:p>
            </p:txBody>
          </p:sp>
          <p:pic>
            <p:nvPicPr>
              <p:cNvPr id="10" name="Picture 2" descr="C:\Users\danielle.luster@abc.virginia.gov\Downloads\facebook has greatest impact on purchase behavior at (1).png"/>
              <p:cNvPicPr>
                <a:picLocks noChangeAspect="1" noChangeArrowheads="1"/>
              </p:cNvPicPr>
              <p:nvPr/>
            </p:nvPicPr>
            <p:blipFill>
              <a:blip r:embed="rId3">
                <a:extLst>
                  <a:ext uri="{28A0092B-C50C-407E-A947-70E740481C1C}">
                    <a14:useLocalDpi xmlns:a14="http://schemas.microsoft.com/office/drawing/2010/main" val="0"/>
                  </a:ext>
                </a:extLst>
              </a:blip>
              <a:srcRect l="48643" t="48334" r="22440" b="27592"/>
              <a:stretch>
                <a:fillRect/>
              </a:stretch>
            </p:blipFill>
            <p:spPr bwMode="auto">
              <a:xfrm>
                <a:off x="3914776" y="4168776"/>
                <a:ext cx="3905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1069676" y="1772843"/>
              <a:ext cx="9418608" cy="978729"/>
            </a:xfrm>
            <a:prstGeom prst="rect">
              <a:avLst/>
            </a:prstGeom>
          </p:spPr>
          <p:txBody>
            <a:bodyPr wrap="square">
              <a:spAutoFit/>
            </a:bodyPr>
            <a:lstStyle/>
            <a:p>
              <a:pPr algn="ctr">
                <a:lnSpc>
                  <a:spcPct val="120000"/>
                </a:lnSpc>
                <a:defRPr/>
              </a:pPr>
              <a:r>
                <a:rPr lang="en-US" sz="2400" b="1" dirty="0">
                  <a:solidFill>
                    <a:srgbClr val="660560"/>
                  </a:solidFill>
                  <a:latin typeface="Arial" panose="020B0604020202020204" pitchFamily="34" charset="0"/>
                  <a:cs typeface="Arial" panose="020B0604020202020204" pitchFamily="34" charset="0"/>
                </a:rPr>
                <a:t>This training is a part of the Virginia ABC Being Outstanding Leaders Together Against Drugs and Alcohol (BOLT) program</a:t>
              </a:r>
            </a:p>
          </p:txBody>
        </p:sp>
      </p:grpSp>
    </p:spTree>
    <p:extLst>
      <p:ext uri="{BB962C8B-B14F-4D97-AF65-F5344CB8AC3E}">
        <p14:creationId xmlns:p14="http://schemas.microsoft.com/office/powerpoint/2010/main" val="73614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affects your BAC level?</a:t>
            </a:r>
          </a:p>
        </p:txBody>
      </p:sp>
      <p:grpSp>
        <p:nvGrpSpPr>
          <p:cNvPr id="36" name="Group 35"/>
          <p:cNvGrpSpPr/>
          <p:nvPr/>
        </p:nvGrpSpPr>
        <p:grpSpPr>
          <a:xfrm>
            <a:off x="6595183" y="2061608"/>
            <a:ext cx="2183412" cy="868708"/>
            <a:chOff x="6595183" y="2061608"/>
            <a:chExt cx="2183412" cy="868708"/>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595183" y="2061608"/>
              <a:ext cx="1204298" cy="868708"/>
            </a:xfrm>
            <a:prstGeom prst="rect">
              <a:avLst/>
            </a:prstGeom>
          </p:spPr>
        </p:pic>
        <p:sp>
          <p:nvSpPr>
            <p:cNvPr id="11" name="TextBox 10"/>
            <p:cNvSpPr txBox="1"/>
            <p:nvPr/>
          </p:nvSpPr>
          <p:spPr>
            <a:xfrm>
              <a:off x="7856046" y="2265130"/>
              <a:ext cx="92254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Food</a:t>
              </a:r>
            </a:p>
          </p:txBody>
        </p:sp>
      </p:grpSp>
      <p:grpSp>
        <p:nvGrpSpPr>
          <p:cNvPr id="35" name="Group 34"/>
          <p:cNvGrpSpPr/>
          <p:nvPr/>
        </p:nvGrpSpPr>
        <p:grpSpPr>
          <a:xfrm>
            <a:off x="1342142" y="1943992"/>
            <a:ext cx="3479239" cy="1103941"/>
            <a:chOff x="1342142" y="1943992"/>
            <a:chExt cx="3479239" cy="1103941"/>
          </a:xfrm>
        </p:grpSpPr>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2142" y="1943992"/>
              <a:ext cx="772052" cy="1103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304504" y="2265130"/>
              <a:ext cx="251687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Strength of Drink</a:t>
              </a:r>
            </a:p>
          </p:txBody>
        </p:sp>
      </p:grpSp>
      <p:grpSp>
        <p:nvGrpSpPr>
          <p:cNvPr id="34" name="Group 33"/>
          <p:cNvGrpSpPr/>
          <p:nvPr/>
        </p:nvGrpSpPr>
        <p:grpSpPr>
          <a:xfrm>
            <a:off x="1157082" y="3354184"/>
            <a:ext cx="4249645" cy="1103335"/>
            <a:chOff x="1157082" y="3354184"/>
            <a:chExt cx="4249645" cy="1103335"/>
          </a:xfrm>
        </p:grpSpPr>
        <p:pic>
          <p:nvPicPr>
            <p:cNvPr id="6"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705" t="45159" r="62589" b="32254"/>
            <a:stretch/>
          </p:blipFill>
          <p:spPr bwMode="auto">
            <a:xfrm>
              <a:off x="1157082" y="3354184"/>
              <a:ext cx="1142172" cy="110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304504" y="3675019"/>
              <a:ext cx="310222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Rate of Consumption</a:t>
              </a:r>
            </a:p>
          </p:txBody>
        </p:sp>
      </p:grpSp>
      <p:grpSp>
        <p:nvGrpSpPr>
          <p:cNvPr id="37" name="Group 36"/>
          <p:cNvGrpSpPr/>
          <p:nvPr/>
        </p:nvGrpSpPr>
        <p:grpSpPr>
          <a:xfrm>
            <a:off x="6536108" y="3405957"/>
            <a:ext cx="3623892" cy="999789"/>
            <a:chOff x="6536108" y="3405957"/>
            <a:chExt cx="3623892" cy="999789"/>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108" y="3405957"/>
              <a:ext cx="1322449" cy="999789"/>
            </a:xfrm>
            <a:prstGeom prst="rect">
              <a:avLst/>
            </a:prstGeom>
          </p:spPr>
        </p:pic>
        <p:sp>
          <p:nvSpPr>
            <p:cNvPr id="14" name="TextBox 13"/>
            <p:cNvSpPr txBox="1"/>
            <p:nvPr/>
          </p:nvSpPr>
          <p:spPr>
            <a:xfrm>
              <a:off x="7856046" y="3675019"/>
              <a:ext cx="230395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Biological Sex</a:t>
              </a:r>
              <a:endParaRPr lang="en-US" sz="1600" dirty="0">
                <a:latin typeface="+mj-lt"/>
              </a:endParaRPr>
            </a:p>
          </p:txBody>
        </p:sp>
      </p:grpSp>
      <p:grpSp>
        <p:nvGrpSpPr>
          <p:cNvPr id="33" name="Group 32"/>
          <p:cNvGrpSpPr/>
          <p:nvPr/>
        </p:nvGrpSpPr>
        <p:grpSpPr>
          <a:xfrm>
            <a:off x="1133391" y="4791063"/>
            <a:ext cx="3872585" cy="1248270"/>
            <a:chOff x="1133391" y="4791063"/>
            <a:chExt cx="3872585" cy="1248270"/>
          </a:xfrm>
        </p:grpSpPr>
        <p:pic>
          <p:nvPicPr>
            <p:cNvPr id="8"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857" t="30078" r="61518" b="42868"/>
            <a:stretch/>
          </p:blipFill>
          <p:spPr bwMode="auto">
            <a:xfrm>
              <a:off x="1133391" y="4791063"/>
              <a:ext cx="1189554" cy="124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304504" y="5184366"/>
              <a:ext cx="270147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Body Size/Weight</a:t>
              </a:r>
              <a:endParaRPr lang="en-US" sz="1600" dirty="0">
                <a:latin typeface="+mj-lt"/>
              </a:endParaRPr>
            </a:p>
          </p:txBody>
        </p:sp>
      </p:grpSp>
      <p:grpSp>
        <p:nvGrpSpPr>
          <p:cNvPr id="38" name="Group 37"/>
          <p:cNvGrpSpPr/>
          <p:nvPr/>
        </p:nvGrpSpPr>
        <p:grpSpPr>
          <a:xfrm>
            <a:off x="6536108" y="4763770"/>
            <a:ext cx="2824023" cy="1302856"/>
            <a:chOff x="6536108" y="4763770"/>
            <a:chExt cx="2824023" cy="1302856"/>
          </a:xfrm>
        </p:grpSpPr>
        <p:pic>
          <p:nvPicPr>
            <p:cNvPr id="9"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l="34465" t="47656" r="47455" b="30078"/>
            <a:stretch/>
          </p:blipFill>
          <p:spPr bwMode="auto">
            <a:xfrm>
              <a:off x="6536108" y="4763770"/>
              <a:ext cx="1322448" cy="130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856046" y="5184366"/>
              <a:ext cx="150408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Drug Use</a:t>
              </a:r>
              <a:endParaRPr lang="en-US" sz="1600" dirty="0">
                <a:latin typeface="+mj-lt"/>
              </a:endParaRPr>
            </a:p>
          </p:txBody>
        </p:sp>
      </p:grpSp>
    </p:spTree>
    <p:extLst>
      <p:ext uri="{BB962C8B-B14F-4D97-AF65-F5344CB8AC3E}">
        <p14:creationId xmlns:p14="http://schemas.microsoft.com/office/powerpoint/2010/main" val="3214071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5141" t="26120" r="5306" b="31343"/>
          <a:stretch/>
        </p:blipFill>
        <p:spPr>
          <a:xfrm>
            <a:off x="6459940" y="2542689"/>
            <a:ext cx="4606119" cy="2917209"/>
          </a:xfrm>
          <a:prstGeom prst="rect">
            <a:avLst/>
          </a:prstGeom>
        </p:spPr>
      </p:pic>
      <p:sp>
        <p:nvSpPr>
          <p:cNvPr id="2" name="Title 1"/>
          <p:cNvSpPr>
            <a:spLocks noGrp="1"/>
          </p:cNvSpPr>
          <p:nvPr>
            <p:ph type="title"/>
          </p:nvPr>
        </p:nvSpPr>
        <p:spPr/>
        <p:txBody>
          <a:bodyPr/>
          <a:lstStyle/>
          <a:p>
            <a:r>
              <a:rPr lang="en-US" dirty="0"/>
              <a:t>What are standard size drinks?</a:t>
            </a:r>
          </a:p>
        </p:txBody>
      </p:sp>
      <p:sp>
        <p:nvSpPr>
          <p:cNvPr id="3" name="Content Placeholder 2"/>
          <p:cNvSpPr>
            <a:spLocks noGrp="1"/>
          </p:cNvSpPr>
          <p:nvPr>
            <p:ph sz="half" idx="1"/>
          </p:nvPr>
        </p:nvSpPr>
        <p:spPr/>
        <p:txBody>
          <a:bodyPr>
            <a:noAutofit/>
          </a:bodyPr>
          <a:lstStyle/>
          <a:p>
            <a:pPr>
              <a:lnSpc>
                <a:spcPct val="120000"/>
              </a:lnSpc>
              <a:spcAft>
                <a:spcPts val="1688"/>
              </a:spcAft>
            </a:pPr>
            <a:r>
              <a:rPr lang="en-US" sz="2400" dirty="0"/>
              <a:t>Standard size drinks contain approximately the same amount of alcohol and help estimate blood alcohol concentration (BAC)</a:t>
            </a:r>
          </a:p>
          <a:p>
            <a:pPr>
              <a:lnSpc>
                <a:spcPct val="120000"/>
              </a:lnSpc>
              <a:spcAft>
                <a:spcPts val="1688"/>
              </a:spcAft>
            </a:pPr>
            <a:r>
              <a:rPr lang="en-US" sz="2400" dirty="0"/>
              <a:t>The liver typically processes one standard size drink per hour</a:t>
            </a:r>
          </a:p>
          <a:p>
            <a:pPr>
              <a:lnSpc>
                <a:spcPct val="120000"/>
              </a:lnSpc>
              <a:spcAft>
                <a:spcPts val="1688"/>
              </a:spcAft>
            </a:pPr>
            <a:r>
              <a:rPr lang="en-US" sz="2400" dirty="0"/>
              <a:t>Alcohol is not always served in the same size constraints</a:t>
            </a:r>
          </a:p>
        </p:txBody>
      </p:sp>
    </p:spTree>
    <p:extLst>
      <p:ext uri="{BB962C8B-B14F-4D97-AF65-F5344CB8AC3E}">
        <p14:creationId xmlns:p14="http://schemas.microsoft.com/office/powerpoint/2010/main" val="130567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688"/>
              </a:spcAft>
            </a:pPr>
            <a:r>
              <a:rPr lang="en-US" dirty="0"/>
              <a:t>Binge drinking is the excessive consumption of alcohol that brings BAC levels to at least 0.08% in about 2 hours</a:t>
            </a:r>
          </a:p>
          <a:p>
            <a:pPr>
              <a:spcAft>
                <a:spcPts val="1688"/>
              </a:spcAft>
            </a:pPr>
            <a:r>
              <a:rPr lang="en-US" dirty="0"/>
              <a:t>Heavy alcohol use is binge drinking on five or more days in the past month</a:t>
            </a:r>
          </a:p>
          <a:p>
            <a:pPr>
              <a:spcAft>
                <a:spcPts val="1688"/>
              </a:spcAft>
            </a:pPr>
            <a:r>
              <a:rPr lang="en-US" dirty="0"/>
              <a:t>Most people younger than age 21 who drink alcohol report binge drinking</a:t>
            </a:r>
          </a:p>
          <a:p>
            <a:pPr>
              <a:spcAft>
                <a:spcPts val="1688"/>
              </a:spcAft>
            </a:pPr>
            <a:r>
              <a:rPr lang="en-US" dirty="0"/>
              <a:t>3.7% of 8</a:t>
            </a:r>
            <a:r>
              <a:rPr lang="en-US" baseline="30000" dirty="0"/>
              <a:t>th</a:t>
            </a:r>
            <a:r>
              <a:rPr lang="en-US" dirty="0"/>
              <a:t> graders, 8.7% of 10</a:t>
            </a:r>
            <a:r>
              <a:rPr lang="en-US" baseline="30000" dirty="0"/>
              <a:t>th</a:t>
            </a:r>
            <a:r>
              <a:rPr lang="en-US" dirty="0"/>
              <a:t> graders and 14.4% of 12</a:t>
            </a:r>
            <a:r>
              <a:rPr lang="en-US" baseline="30000" dirty="0"/>
              <a:t>th</a:t>
            </a:r>
            <a:r>
              <a:rPr lang="en-US" dirty="0"/>
              <a:t> graders reported drinking 5+ drinks in a row in the last two weeks</a:t>
            </a:r>
          </a:p>
          <a:p>
            <a:endParaRPr lang="en-US" sz="1100" dirty="0">
              <a:latin typeface="Kalinga" panose="020B0502040204020203" pitchFamily="34" charset="0"/>
              <a:cs typeface="Kalinga" panose="020B0502040204020203" pitchFamily="34" charset="0"/>
            </a:endParaRPr>
          </a:p>
          <a:p>
            <a:endParaRPr lang="en-US" dirty="0"/>
          </a:p>
        </p:txBody>
      </p:sp>
      <p:grpSp>
        <p:nvGrpSpPr>
          <p:cNvPr id="4" name="Group 3"/>
          <p:cNvGrpSpPr/>
          <p:nvPr/>
        </p:nvGrpSpPr>
        <p:grpSpPr>
          <a:xfrm>
            <a:off x="2263371" y="4979323"/>
            <a:ext cx="7665258" cy="1047404"/>
            <a:chOff x="1895538" y="4979323"/>
            <a:chExt cx="7665258" cy="1047404"/>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8082" t="68893" r="13953" b="21104"/>
            <a:stretch/>
          </p:blipFill>
          <p:spPr>
            <a:xfrm>
              <a:off x="6212379" y="4979323"/>
              <a:ext cx="3348417" cy="1047404"/>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8082" t="58364" r="13953" b="32220"/>
            <a:stretch/>
          </p:blipFill>
          <p:spPr>
            <a:xfrm>
              <a:off x="1895538" y="4987636"/>
              <a:ext cx="3500312" cy="1030778"/>
            </a:xfrm>
            <a:prstGeom prst="rect">
              <a:avLst/>
            </a:prstGeom>
          </p:spPr>
        </p:pic>
      </p:grpSp>
      <p:sp>
        <p:nvSpPr>
          <p:cNvPr id="2" name="Title 1"/>
          <p:cNvSpPr>
            <a:spLocks noGrp="1"/>
          </p:cNvSpPr>
          <p:nvPr>
            <p:ph type="title"/>
          </p:nvPr>
        </p:nvSpPr>
        <p:spPr/>
        <p:txBody>
          <a:bodyPr/>
          <a:lstStyle/>
          <a:p>
            <a:r>
              <a:rPr lang="en-US" dirty="0"/>
              <a:t>What is binge drinking?</a:t>
            </a:r>
          </a:p>
        </p:txBody>
      </p:sp>
    </p:spTree>
    <p:extLst>
      <p:ext uri="{BB962C8B-B14F-4D97-AF65-F5344CB8AC3E}">
        <p14:creationId xmlns:p14="http://schemas.microsoft.com/office/powerpoint/2010/main" val="289074038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LT template.potm" id="{3B10ECCD-FED5-4674-936D-42E6B54AF742}" vid="{D35957E1-CC8A-46B9-8052-63E58B8B9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BOLT template</Template>
  <TotalTime>10688</TotalTime>
  <Words>10300</Words>
  <Application>Microsoft Office PowerPoint</Application>
  <PresentationFormat>Widescreen</PresentationFormat>
  <Paragraphs>719</Paragraphs>
  <Slides>66</Slides>
  <Notes>66</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Arial Black</vt:lpstr>
      <vt:lpstr>Calibri</vt:lpstr>
      <vt:lpstr>Calibri Light</vt:lpstr>
      <vt:lpstr>Courier New</vt:lpstr>
      <vt:lpstr>Kalinga</vt:lpstr>
      <vt:lpstr>Office Theme</vt:lpstr>
      <vt:lpstr>Alcohol, Tobacco  and Other Drugs 101</vt:lpstr>
      <vt:lpstr>We will learn about…</vt:lpstr>
      <vt:lpstr>What is a drug?</vt:lpstr>
      <vt:lpstr>PowerPoint Presentation</vt:lpstr>
      <vt:lpstr>What is alcohol?</vt:lpstr>
      <vt:lpstr>Blood Alcohol Concentration</vt:lpstr>
      <vt:lpstr>What affects your BAC level?</vt:lpstr>
      <vt:lpstr>What are standard size drinks?</vt:lpstr>
      <vt:lpstr>What is binge drinking?</vt:lpstr>
      <vt:lpstr>What are the health risks of binge drinking?</vt:lpstr>
      <vt:lpstr>PowerPoint Presentation</vt:lpstr>
      <vt:lpstr>Types of Alcohol</vt:lpstr>
      <vt:lpstr>Types of Alcohol</vt:lpstr>
      <vt:lpstr>Types of Alcohol</vt:lpstr>
      <vt:lpstr>What does alcohol do to your body and brain?</vt:lpstr>
      <vt:lpstr>Alcohol’s effect on the brain</vt:lpstr>
      <vt:lpstr>Short-Term Effects of Alcohol Use</vt:lpstr>
      <vt:lpstr>Alcohol Poisoning</vt:lpstr>
      <vt:lpstr>PowerPoint Presentation</vt:lpstr>
      <vt:lpstr>Long-Term Effects of Alcohol Use</vt:lpstr>
      <vt:lpstr>PowerPoint Presentation</vt:lpstr>
      <vt:lpstr>Virginia Law</vt:lpstr>
      <vt:lpstr>PowerPoint Presentation</vt:lpstr>
      <vt:lpstr>What is tobacco?</vt:lpstr>
      <vt:lpstr>Types of Tobacco Products</vt:lpstr>
      <vt:lpstr>Types of Tobacco Products</vt:lpstr>
      <vt:lpstr>Types of Nicotine Products</vt:lpstr>
      <vt:lpstr>Vaping versus Smoking</vt:lpstr>
      <vt:lpstr>PowerPoint Presentation</vt:lpstr>
      <vt:lpstr>Short-term Effects of Nicotine Use</vt:lpstr>
      <vt:lpstr>Long-term Effects of Nicotine Use</vt:lpstr>
      <vt:lpstr>PowerPoint Presentation</vt:lpstr>
      <vt:lpstr>Virginia Law</vt:lpstr>
      <vt:lpstr>PowerPoint Presentation</vt:lpstr>
      <vt:lpstr>Types of Other Drugs</vt:lpstr>
      <vt:lpstr>Types of Other Drugs</vt:lpstr>
      <vt:lpstr>Types of Other Drugs</vt:lpstr>
      <vt:lpstr>Types of Other Drugs</vt:lpstr>
      <vt:lpstr>Types of Other Drugs</vt:lpstr>
      <vt:lpstr>Types of Other Drugs</vt:lpstr>
      <vt:lpstr>PowerPoint Presentation</vt:lpstr>
      <vt:lpstr>Long-term Effects of Other Drug Use</vt:lpstr>
      <vt:lpstr>The Brain’s Reaction to Opioids</vt:lpstr>
      <vt:lpstr>PowerPoint Presentation</vt:lpstr>
      <vt:lpstr>PowerPoint Presentation</vt:lpstr>
      <vt:lpstr>Virginia Law</vt:lpstr>
      <vt:lpstr>PowerPoint Presentation</vt:lpstr>
      <vt:lpstr>Risk Factors</vt:lpstr>
      <vt:lpstr>PowerPoint Presentation</vt:lpstr>
      <vt:lpstr>PowerPoint Presentation</vt:lpstr>
      <vt:lpstr>PowerPoint Presentation</vt:lpstr>
      <vt:lpstr>PowerPoint Presentation</vt:lpstr>
      <vt:lpstr>Protective Factors</vt:lpstr>
      <vt:lpstr>PowerPoint Presentation</vt:lpstr>
      <vt:lpstr>PowerPoint Presentation</vt:lpstr>
      <vt:lpstr>PowerPoint Presentation</vt:lpstr>
      <vt:lpstr>Refusal Skills</vt:lpstr>
      <vt:lpstr>PowerPoint Presentation</vt:lpstr>
      <vt:lpstr>What is Substance Use Disorder?</vt:lpstr>
      <vt:lpstr>How does Substance Use Disorder begin?</vt:lpstr>
      <vt:lpstr>PowerPoint Presentation</vt:lpstr>
      <vt:lpstr>Bystander Intervention</vt:lpstr>
      <vt:lpstr>How to be an Active Bystander</vt:lpstr>
      <vt:lpstr>Resources You Can Rely On</vt:lpstr>
      <vt:lpstr>PowerPoint Presentation</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Tobacco and Other Drugs 101 for Middle Schoolers</dc:title>
  <dc:creator>Pendleton, Abby (ABC)</dc:creator>
  <cp:lastModifiedBy>Brawley, Sarah</cp:lastModifiedBy>
  <cp:revision>205</cp:revision>
  <dcterms:created xsi:type="dcterms:W3CDTF">2019-12-02T20:24:41Z</dcterms:created>
  <dcterms:modified xsi:type="dcterms:W3CDTF">2022-04-27T12:59:06Z</dcterms:modified>
</cp:coreProperties>
</file>