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30" r:id="rId2"/>
    <p:sldId id="329" r:id="rId3"/>
    <p:sldId id="326" r:id="rId4"/>
    <p:sldId id="327" r:id="rId5"/>
    <p:sldId id="328" r:id="rId6"/>
    <p:sldId id="307" r:id="rId7"/>
    <p:sldId id="308" r:id="rId8"/>
    <p:sldId id="310" r:id="rId9"/>
    <p:sldId id="309" r:id="rId10"/>
    <p:sldId id="311" r:id="rId11"/>
    <p:sldId id="312" r:id="rId12"/>
    <p:sldId id="313" r:id="rId13"/>
    <p:sldId id="315" r:id="rId14"/>
    <p:sldId id="316" r:id="rId15"/>
    <p:sldId id="289" r:id="rId16"/>
    <p:sldId id="317" r:id="rId17"/>
    <p:sldId id="297" r:id="rId18"/>
    <p:sldId id="298" r:id="rId19"/>
    <p:sldId id="299" r:id="rId20"/>
    <p:sldId id="300" r:id="rId21"/>
    <p:sldId id="285" r:id="rId22"/>
    <p:sldId id="291" r:id="rId23"/>
    <p:sldId id="306" r:id="rId24"/>
    <p:sldId id="259" r:id="rId25"/>
    <p:sldId id="261" r:id="rId26"/>
    <p:sldId id="322" r:id="rId27"/>
    <p:sldId id="294" r:id="rId28"/>
    <p:sldId id="290" r:id="rId29"/>
    <p:sldId id="323" r:id="rId30"/>
    <p:sldId id="293" r:id="rId31"/>
    <p:sldId id="292" r:id="rId32"/>
    <p:sldId id="295" r:id="rId33"/>
    <p:sldId id="324" r:id="rId34"/>
    <p:sldId id="301" r:id="rId35"/>
    <p:sldId id="296" r:id="rId36"/>
    <p:sldId id="325" r:id="rId37"/>
    <p:sldId id="274" r:id="rId38"/>
  </p:sldIdLst>
  <p:sldSz cx="9753600" cy="73152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4547" autoAdjust="0"/>
  </p:normalViewPr>
  <p:slideViewPr>
    <p:cSldViewPr>
      <p:cViewPr>
        <p:scale>
          <a:sx n="70" d="100"/>
          <a:sy n="70" d="100"/>
        </p:scale>
        <p:origin x="-1140" y="-7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6084"/>
    </p:cViewPr>
  </p:sorterViewPr>
  <p:notesViewPr>
    <p:cSldViewPr>
      <p:cViewPr varScale="1">
        <p:scale>
          <a:sx n="78" d="100"/>
          <a:sy n="78" d="100"/>
        </p:scale>
        <p:origin x="-202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384" cy="464012"/>
          </a:xfrm>
          <a:prstGeom prst="rect">
            <a:avLst/>
          </a:prstGeom>
        </p:spPr>
        <p:txBody>
          <a:bodyPr vert="horz" lIns="87353" tIns="43676" rIns="87353" bIns="43676" rtlCol="0"/>
          <a:lstStyle>
            <a:lvl1pPr algn="l">
              <a:defRPr sz="1100"/>
            </a:lvl1pPr>
          </a:lstStyle>
          <a:p>
            <a:endParaRPr lang="en-US"/>
          </a:p>
        </p:txBody>
      </p:sp>
      <p:sp>
        <p:nvSpPr>
          <p:cNvPr id="3" name="Date Placeholder 2"/>
          <p:cNvSpPr>
            <a:spLocks noGrp="1"/>
          </p:cNvSpPr>
          <p:nvPr>
            <p:ph type="dt" sz="quarter" idx="1"/>
          </p:nvPr>
        </p:nvSpPr>
        <p:spPr>
          <a:xfrm>
            <a:off x="3970735" y="2"/>
            <a:ext cx="3038525" cy="464012"/>
          </a:xfrm>
          <a:prstGeom prst="rect">
            <a:avLst/>
          </a:prstGeom>
        </p:spPr>
        <p:txBody>
          <a:bodyPr vert="horz" lIns="87353" tIns="43676" rIns="87353" bIns="43676" rtlCol="0"/>
          <a:lstStyle>
            <a:lvl1pPr algn="r">
              <a:defRPr sz="1100"/>
            </a:lvl1pPr>
          </a:lstStyle>
          <a:p>
            <a:fld id="{2CF222F8-2314-4AFA-906E-289961D9E7CC}" type="datetimeFigureOut">
              <a:rPr lang="en-US" smtClean="0"/>
              <a:t>9/1/2017</a:t>
            </a:fld>
            <a:endParaRPr lang="en-US"/>
          </a:p>
        </p:txBody>
      </p:sp>
      <p:sp>
        <p:nvSpPr>
          <p:cNvPr id="4" name="Footer Placeholder 3"/>
          <p:cNvSpPr>
            <a:spLocks noGrp="1"/>
          </p:cNvSpPr>
          <p:nvPr>
            <p:ph type="ftr" sz="quarter" idx="2"/>
          </p:nvPr>
        </p:nvSpPr>
        <p:spPr>
          <a:xfrm>
            <a:off x="0" y="8830371"/>
            <a:ext cx="3037384" cy="464012"/>
          </a:xfrm>
          <a:prstGeom prst="rect">
            <a:avLst/>
          </a:prstGeom>
        </p:spPr>
        <p:txBody>
          <a:bodyPr vert="horz" lIns="87353" tIns="43676" rIns="87353" bIns="43676" rtlCol="0" anchor="b"/>
          <a:lstStyle>
            <a:lvl1pPr algn="l">
              <a:defRPr sz="1100"/>
            </a:lvl1pPr>
          </a:lstStyle>
          <a:p>
            <a:endParaRPr lang="en-US"/>
          </a:p>
        </p:txBody>
      </p:sp>
      <p:sp>
        <p:nvSpPr>
          <p:cNvPr id="5" name="Slide Number Placeholder 4"/>
          <p:cNvSpPr>
            <a:spLocks noGrp="1"/>
          </p:cNvSpPr>
          <p:nvPr>
            <p:ph type="sldNum" sz="quarter" idx="3"/>
          </p:nvPr>
        </p:nvSpPr>
        <p:spPr>
          <a:xfrm>
            <a:off x="3970735" y="8830371"/>
            <a:ext cx="3038525" cy="464012"/>
          </a:xfrm>
          <a:prstGeom prst="rect">
            <a:avLst/>
          </a:prstGeom>
        </p:spPr>
        <p:txBody>
          <a:bodyPr vert="horz" lIns="87353" tIns="43676" rIns="87353" bIns="43676" rtlCol="0" anchor="b"/>
          <a:lstStyle>
            <a:lvl1pPr algn="r">
              <a:defRPr sz="1100"/>
            </a:lvl1pPr>
          </a:lstStyle>
          <a:p>
            <a:fld id="{F25ED259-C43B-412B-AEC5-B52C1DB2C8BF}" type="slidenum">
              <a:rPr lang="en-US" smtClean="0"/>
              <a:t>‹#›</a:t>
            </a:fld>
            <a:endParaRPr lang="en-US"/>
          </a:p>
        </p:txBody>
      </p:sp>
    </p:spTree>
    <p:extLst>
      <p:ext uri="{BB962C8B-B14F-4D97-AF65-F5344CB8AC3E}">
        <p14:creationId xmlns:p14="http://schemas.microsoft.com/office/powerpoint/2010/main" val="1147023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384" cy="464012"/>
          </a:xfrm>
          <a:prstGeom prst="rect">
            <a:avLst/>
          </a:prstGeom>
        </p:spPr>
        <p:txBody>
          <a:bodyPr vert="horz" lIns="87353" tIns="43676" rIns="87353" bIns="43676" rtlCol="0"/>
          <a:lstStyle>
            <a:lvl1pPr algn="l">
              <a:defRPr sz="1100"/>
            </a:lvl1pPr>
          </a:lstStyle>
          <a:p>
            <a:endParaRPr lang="en-US"/>
          </a:p>
        </p:txBody>
      </p:sp>
      <p:sp>
        <p:nvSpPr>
          <p:cNvPr id="3" name="Date Placeholder 2"/>
          <p:cNvSpPr>
            <a:spLocks noGrp="1"/>
          </p:cNvSpPr>
          <p:nvPr>
            <p:ph type="dt" idx="1"/>
          </p:nvPr>
        </p:nvSpPr>
        <p:spPr>
          <a:xfrm>
            <a:off x="3970735" y="2"/>
            <a:ext cx="3038525" cy="464012"/>
          </a:xfrm>
          <a:prstGeom prst="rect">
            <a:avLst/>
          </a:prstGeom>
        </p:spPr>
        <p:txBody>
          <a:bodyPr vert="horz" lIns="87353" tIns="43676" rIns="87353" bIns="43676" rtlCol="0"/>
          <a:lstStyle>
            <a:lvl1pPr algn="r">
              <a:defRPr sz="1100"/>
            </a:lvl1pPr>
          </a:lstStyle>
          <a:p>
            <a:fld id="{2F493AB1-4501-4DE3-B9E7-C4C2C7F72B46}" type="datetimeFigureOut">
              <a:rPr lang="en-US" smtClean="0"/>
              <a:t>9/1/2017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7353" tIns="43676" rIns="87353" bIns="43676" rtlCol="0" anchor="ctr"/>
          <a:lstStyle/>
          <a:p>
            <a:endParaRPr lang="en-US"/>
          </a:p>
        </p:txBody>
      </p:sp>
      <p:sp>
        <p:nvSpPr>
          <p:cNvPr id="5" name="Notes Placeholder 4"/>
          <p:cNvSpPr>
            <a:spLocks noGrp="1"/>
          </p:cNvSpPr>
          <p:nvPr>
            <p:ph type="body" sz="quarter" idx="3"/>
          </p:nvPr>
        </p:nvSpPr>
        <p:spPr>
          <a:xfrm>
            <a:off x="700584" y="4416195"/>
            <a:ext cx="5609232" cy="4182169"/>
          </a:xfrm>
          <a:prstGeom prst="rect">
            <a:avLst/>
          </a:prstGeom>
        </p:spPr>
        <p:txBody>
          <a:bodyPr vert="horz" lIns="87353" tIns="43676" rIns="87353" bIns="436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71"/>
            <a:ext cx="3037384" cy="464012"/>
          </a:xfrm>
          <a:prstGeom prst="rect">
            <a:avLst/>
          </a:prstGeom>
        </p:spPr>
        <p:txBody>
          <a:bodyPr vert="horz" lIns="87353" tIns="43676" rIns="87353" bIns="43676" rtlCol="0" anchor="b"/>
          <a:lstStyle>
            <a:lvl1pPr algn="l">
              <a:defRPr sz="1100"/>
            </a:lvl1pPr>
          </a:lstStyle>
          <a:p>
            <a:endParaRPr lang="en-US"/>
          </a:p>
        </p:txBody>
      </p:sp>
      <p:sp>
        <p:nvSpPr>
          <p:cNvPr id="7" name="Slide Number Placeholder 6"/>
          <p:cNvSpPr>
            <a:spLocks noGrp="1"/>
          </p:cNvSpPr>
          <p:nvPr>
            <p:ph type="sldNum" sz="quarter" idx="5"/>
          </p:nvPr>
        </p:nvSpPr>
        <p:spPr>
          <a:xfrm>
            <a:off x="3970735" y="8830371"/>
            <a:ext cx="3038525" cy="464012"/>
          </a:xfrm>
          <a:prstGeom prst="rect">
            <a:avLst/>
          </a:prstGeom>
        </p:spPr>
        <p:txBody>
          <a:bodyPr vert="horz" lIns="87353" tIns="43676" rIns="87353" bIns="43676" rtlCol="0" anchor="b"/>
          <a:lstStyle>
            <a:lvl1pPr algn="r">
              <a:defRPr sz="1100"/>
            </a:lvl1pPr>
          </a:lstStyle>
          <a:p>
            <a:fld id="{912B4A3F-45CA-4265-9181-68CB82E13117}" type="slidenum">
              <a:rPr lang="en-US" smtClean="0"/>
              <a:t>‹#›</a:t>
            </a:fld>
            <a:endParaRPr lang="en-US"/>
          </a:p>
        </p:txBody>
      </p:sp>
    </p:spTree>
    <p:extLst>
      <p:ext uri="{BB962C8B-B14F-4D97-AF65-F5344CB8AC3E}">
        <p14:creationId xmlns:p14="http://schemas.microsoft.com/office/powerpoint/2010/main" val="24142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sz="1200" dirty="0" smtClean="0">
                <a:latin typeface="Kalinga" panose="020B0502040204020203" pitchFamily="34" charset="0"/>
                <a:cs typeface="Kalinga" panose="020B0502040204020203" pitchFamily="34" charset="0"/>
              </a:rPr>
              <a:t>The Commonwealth of Virginia’s Zero Tolerance Law makes driving while intoxicated by any amount of alcohol a serious criminal offense for drivers younger than 21. Virginia defines the legal limit for driving while intoxicated at a blood alcohol concentration (BAC) of 0.08% for those 21 years of age and older. </a:t>
            </a:r>
          </a:p>
          <a:p>
            <a:endParaRPr lang="en-US" dirty="0"/>
          </a:p>
        </p:txBody>
      </p:sp>
      <p:sp>
        <p:nvSpPr>
          <p:cNvPr id="4" name="Slide Number Placeholder 3"/>
          <p:cNvSpPr>
            <a:spLocks noGrp="1"/>
          </p:cNvSpPr>
          <p:nvPr>
            <p:ph type="sldNum" sz="quarter" idx="10"/>
          </p:nvPr>
        </p:nvSpPr>
        <p:spPr/>
        <p:txBody>
          <a:bodyPr/>
          <a:lstStyle/>
          <a:p>
            <a:fld id="{8B1BE227-00CA-4DBD-B6A3-5D5EFE572BC9}" type="slidenum">
              <a:rPr lang="en-US" smtClean="0"/>
              <a:t>2</a:t>
            </a:fld>
            <a:endParaRPr lang="en-US"/>
          </a:p>
        </p:txBody>
      </p:sp>
    </p:spTree>
    <p:extLst>
      <p:ext uri="{BB962C8B-B14F-4D97-AF65-F5344CB8AC3E}">
        <p14:creationId xmlns:p14="http://schemas.microsoft.com/office/powerpoint/2010/main" val="2926902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alcohol is not always created equal, knowing how to calculate how many standard drinks a beverage contains can be helpful. </a:t>
            </a:r>
            <a:r>
              <a:rPr lang="en-US" dirty="0" smtClean="0"/>
              <a:t>To calculate the amount of standard drinks being consumed, multiply the number of ounces in the drink by the ABV percentage decimal. Then, multiply that number by two to find the approximate number of standard drink sizes the beverage contains.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example, you order a 16 ounce beer that has a 9% ABV. How many standard drinks are you consuming?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Give your students a few minutes to calculate the answer. Then walk through the answer step by step with them on the next slide.</a:t>
            </a:r>
            <a:endParaRPr lang="en-US" b="1" dirty="0"/>
          </a:p>
        </p:txBody>
      </p:sp>
      <p:sp>
        <p:nvSpPr>
          <p:cNvPr id="4" name="Slide Number Placeholder 3"/>
          <p:cNvSpPr>
            <a:spLocks noGrp="1"/>
          </p:cNvSpPr>
          <p:nvPr>
            <p:ph type="sldNum" sz="quarter" idx="10"/>
          </p:nvPr>
        </p:nvSpPr>
        <p:spPr/>
        <p:txBody>
          <a:bodyPr/>
          <a:lstStyle/>
          <a:p>
            <a:fld id="{912B4A3F-45CA-4265-9181-68CB82E13117}" type="slidenum">
              <a:rPr lang="en-US" smtClean="0"/>
              <a:t>11</a:t>
            </a:fld>
            <a:endParaRPr lang="en-US"/>
          </a:p>
        </p:txBody>
      </p:sp>
    </p:spTree>
    <p:extLst>
      <p:ext uri="{BB962C8B-B14F-4D97-AF65-F5344CB8AC3E}">
        <p14:creationId xmlns:p14="http://schemas.microsoft.com/office/powerpoint/2010/main" val="4073038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example, you order a 16 ounce beer that has a 9% ABV. How many standard drinks are you consuming? 16 ounces multiplied by the 0.09 ABV% multiplied by 2 equals approximately 2.88 standard drinks.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Reflect with your students about how drinking one beer can have the same impact as drinking almost three standard beers. Discuss how long it might take for the liver to process one 16 ounce beer, keeping in mind that the liver processes one standard size drink per hour.</a:t>
            </a:r>
          </a:p>
        </p:txBody>
      </p:sp>
      <p:sp>
        <p:nvSpPr>
          <p:cNvPr id="4" name="Slide Number Placeholder 3"/>
          <p:cNvSpPr>
            <a:spLocks noGrp="1"/>
          </p:cNvSpPr>
          <p:nvPr>
            <p:ph type="sldNum" sz="quarter" idx="10"/>
          </p:nvPr>
        </p:nvSpPr>
        <p:spPr/>
        <p:txBody>
          <a:bodyPr/>
          <a:lstStyle/>
          <a:p>
            <a:fld id="{912B4A3F-45CA-4265-9181-68CB82E13117}" type="slidenum">
              <a:rPr lang="en-US" smtClean="0"/>
              <a:t>12</a:t>
            </a:fld>
            <a:endParaRPr lang="en-US"/>
          </a:p>
        </p:txBody>
      </p:sp>
    </p:spTree>
    <p:extLst>
      <p:ext uri="{BB962C8B-B14F-4D97-AF65-F5344CB8AC3E}">
        <p14:creationId xmlns:p14="http://schemas.microsoft.com/office/powerpoint/2010/main" val="407303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impacts the way a person responds to alcohol?</a:t>
            </a:r>
            <a:endParaRPr lang="en-US" baseline="0" dirty="0" smtClean="0"/>
          </a:p>
        </p:txBody>
      </p:sp>
      <p:sp>
        <p:nvSpPr>
          <p:cNvPr id="4" name="Slide Number Placeholder 3"/>
          <p:cNvSpPr>
            <a:spLocks noGrp="1"/>
          </p:cNvSpPr>
          <p:nvPr>
            <p:ph type="sldNum" sz="quarter" idx="10"/>
          </p:nvPr>
        </p:nvSpPr>
        <p:spPr/>
        <p:txBody>
          <a:bodyPr/>
          <a:lstStyle/>
          <a:p>
            <a:fld id="{912B4A3F-45CA-4265-9181-68CB82E13117}" type="slidenum">
              <a:rPr lang="en-US" smtClean="0"/>
              <a:t>13</a:t>
            </a:fld>
            <a:endParaRPr lang="en-US"/>
          </a:p>
        </p:txBody>
      </p:sp>
    </p:spTree>
    <p:extLst>
      <p:ext uri="{BB962C8B-B14F-4D97-AF65-F5344CB8AC3E}">
        <p14:creationId xmlns:p14="http://schemas.microsoft.com/office/powerpoint/2010/main" val="269904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a person reacts</a:t>
            </a:r>
            <a:r>
              <a:rPr lang="en-US" baseline="0" dirty="0" smtClean="0"/>
              <a:t> to alcohol depends on:</a:t>
            </a:r>
          </a:p>
          <a:p>
            <a:endParaRPr lang="en-US" baseline="0" dirty="0" smtClean="0"/>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Strength of drink: </a:t>
            </a:r>
            <a:r>
              <a:rPr lang="en-US" sz="1200" b="0" i="0" u="none" strike="noStrike" kern="1200" baseline="0" dirty="0" smtClean="0">
                <a:solidFill>
                  <a:schemeClr val="tx1"/>
                </a:solidFill>
                <a:latin typeface="+mn-lt"/>
                <a:ea typeface="+mn-ea"/>
                <a:cs typeface="+mn-cs"/>
              </a:rPr>
              <a:t>Drinks can have different effects based on their composition. Mixing a drink with a carbonated soda, for example, will quicken the effects of the alcohol due to the carbonation bubbles.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Rate of Consumption: </a:t>
            </a:r>
            <a:r>
              <a:rPr lang="en-US" sz="1200" b="0" i="0" u="none" strike="noStrike" kern="1200" baseline="0" dirty="0" smtClean="0">
                <a:solidFill>
                  <a:schemeClr val="tx1"/>
                </a:solidFill>
                <a:latin typeface="+mn-lt"/>
                <a:ea typeface="+mn-ea"/>
                <a:cs typeface="+mn-cs"/>
              </a:rPr>
              <a:t>Taking shots or chugging drinks will increase the amount of alcohol absorbed into the system. The liver metabolizes alcohol at an average rate of one drink (12 oz. beer, 5 oz. wine, 1.5 oz. of 80 proof distilled spirits) per hour. If a person drinks faster than this, the remainder of the alcohol will circulate in the bloodstream until the liver is able to metabolize all of the alcohol.</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Gender: </a:t>
            </a:r>
            <a:r>
              <a:rPr lang="en-US" sz="1200" b="0" i="0" u="none" strike="noStrike" kern="1200" baseline="0" dirty="0" smtClean="0">
                <a:solidFill>
                  <a:schemeClr val="tx1"/>
                </a:solidFill>
                <a:latin typeface="+mn-lt"/>
                <a:ea typeface="+mn-ea"/>
                <a:cs typeface="+mn-cs"/>
              </a:rPr>
              <a:t>Women tend to reach a higher BAC faster because they have a higher fat to muscle ratio than men. Fat repels alcohol, whereas muscle absorbs it. Therefore, it takes lesser amounts of alcohol for a woman to show signs of its effects since women are usually smaller, and have less muscle to absorb the alcohol.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Body Weight: </a:t>
            </a:r>
            <a:r>
              <a:rPr lang="en-US" sz="1200" b="0" i="0" u="none" strike="noStrike" kern="1200" baseline="0" dirty="0" smtClean="0">
                <a:solidFill>
                  <a:schemeClr val="tx1"/>
                </a:solidFill>
                <a:latin typeface="+mn-lt"/>
                <a:ea typeface="+mn-ea"/>
                <a:cs typeface="+mn-cs"/>
              </a:rPr>
              <a:t>People who weigh less will generally be affected more quickly by alcohol than people who carry more weight. This is because people with a greater body weight have more blood and water in their bodies, which assists in the dilution of alcohol.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Food: </a:t>
            </a:r>
            <a:r>
              <a:rPr lang="en-US" sz="1200" b="0" i="0" u="none" strike="noStrike" kern="1200" baseline="0" dirty="0" smtClean="0">
                <a:solidFill>
                  <a:schemeClr val="tx1"/>
                </a:solidFill>
                <a:latin typeface="+mn-lt"/>
                <a:ea typeface="+mn-ea"/>
                <a:cs typeface="+mn-cs"/>
              </a:rPr>
              <a:t>A full stomach slows the absorption of alcohol into the bloodstream. Drinking on an empty stomach, however, will cause the BAC to rise more rapidly since there is no food to assist in absorption.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Drug Use: </a:t>
            </a:r>
            <a:r>
              <a:rPr lang="en-US" sz="1200" b="0" i="0" u="none" strike="noStrike" kern="1200" baseline="0" dirty="0" smtClean="0">
                <a:solidFill>
                  <a:schemeClr val="tx1"/>
                </a:solidFill>
                <a:latin typeface="+mn-lt"/>
                <a:ea typeface="+mn-ea"/>
                <a:cs typeface="+mn-cs"/>
              </a:rPr>
              <a:t>The use of other legal or illegal drugs can increase the effects of alcohol and may cause a dangerous, unpredictable outcome.</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14</a:t>
            </a:fld>
            <a:endParaRPr lang="en-US"/>
          </a:p>
        </p:txBody>
      </p:sp>
    </p:spTree>
    <p:extLst>
      <p:ext uri="{BB962C8B-B14F-4D97-AF65-F5344CB8AC3E}">
        <p14:creationId xmlns:p14="http://schemas.microsoft.com/office/powerpoint/2010/main" val="1320050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Blood alcohol concentration (BAC) is the amount of alcohol that is present in the bloodstream. For example, having a BAC of 0.10 percent means there is about one drop of alcohol for every 1,000 drops of blood present in the body. At certain BAC levels, alcohol has been shown to alter a person’s visual functions and perceptions, affecting his or her ability to react, concentrate or pay attention, process information and operate a vehicle. </a:t>
            </a:r>
          </a:p>
        </p:txBody>
      </p:sp>
      <p:sp>
        <p:nvSpPr>
          <p:cNvPr id="4" name="Slide Number Placeholder 3"/>
          <p:cNvSpPr>
            <a:spLocks noGrp="1"/>
          </p:cNvSpPr>
          <p:nvPr>
            <p:ph type="sldNum" sz="quarter" idx="10"/>
          </p:nvPr>
        </p:nvSpPr>
        <p:spPr/>
        <p:txBody>
          <a:bodyPr/>
          <a:lstStyle/>
          <a:p>
            <a:fld id="{912B4A3F-45CA-4265-9181-68CB82E13117}" type="slidenum">
              <a:rPr lang="en-US" smtClean="0"/>
              <a:t>15</a:t>
            </a:fld>
            <a:endParaRPr lang="en-US"/>
          </a:p>
        </p:txBody>
      </p:sp>
    </p:spTree>
    <p:extLst>
      <p:ext uri="{BB962C8B-B14F-4D97-AF65-F5344CB8AC3E}">
        <p14:creationId xmlns:p14="http://schemas.microsoft.com/office/powerpoint/2010/main" val="2194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estimate what your BAC would be after a certain number of standard</a:t>
            </a:r>
            <a:r>
              <a:rPr lang="en-US" baseline="0" dirty="0" smtClean="0"/>
              <a:t> </a:t>
            </a:r>
            <a:r>
              <a:rPr lang="en-US" dirty="0" smtClean="0"/>
              <a:t>size drinks by weight and gender.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kern="1200" dirty="0" smtClean="0">
                <a:solidFill>
                  <a:schemeClr val="tx1"/>
                </a:solidFill>
                <a:effectLst/>
                <a:latin typeface="+mn-lt"/>
                <a:ea typeface="+mn-ea"/>
                <a:cs typeface="+mn-cs"/>
              </a:rPr>
              <a:t>Use the BAC Chart in Alcohol Education Basics Guide or the following two slides for your reference. Ask students to follow along and use the BAC Chart on pages 8-9 of the College Publication or the 21 and Older Publication.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 male and a female both,</a:t>
            </a:r>
            <a:r>
              <a:rPr lang="en-US" baseline="0" dirty="0" smtClean="0"/>
              <a:t> who weigh 140 pounds </a:t>
            </a:r>
            <a:r>
              <a:rPr lang="en-US" dirty="0" smtClean="0"/>
              <a:t>consume three standard-size</a:t>
            </a:r>
            <a:r>
              <a:rPr lang="en-US" baseline="0" dirty="0" smtClean="0"/>
              <a:t> drinks. The male’s BAC will equal approximately 0.08 percent and the female’s BAC will equal approximately 0.10 percent.</a:t>
            </a:r>
          </a:p>
          <a:p>
            <a:endParaRPr lang="en-US" dirty="0" smtClean="0"/>
          </a:p>
          <a:p>
            <a:r>
              <a:rPr lang="en-US" b="1" dirty="0" smtClean="0"/>
              <a:t>Discuss: How do</a:t>
            </a:r>
            <a:r>
              <a:rPr lang="en-US" b="1" baseline="0" dirty="0" smtClean="0"/>
              <a:t> the different factors that impact a person’s response to alcohol come into play in this scenario?</a:t>
            </a:r>
            <a:endParaRPr lang="en-US" b="1" dirty="0" smtClean="0"/>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16</a:t>
            </a:fld>
            <a:endParaRPr lang="en-US"/>
          </a:p>
        </p:txBody>
      </p:sp>
    </p:spTree>
    <p:extLst>
      <p:ext uri="{BB962C8B-B14F-4D97-AF65-F5344CB8AC3E}">
        <p14:creationId xmlns:p14="http://schemas.microsoft.com/office/powerpoint/2010/main" val="219432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Use this BAC Chart and the BAC Chart</a:t>
            </a:r>
            <a:r>
              <a:rPr lang="en-US" b="0" baseline="0" dirty="0" smtClean="0"/>
              <a:t> on the next slide to facilitate additional dialogue.</a:t>
            </a:r>
          </a:p>
        </p:txBody>
      </p:sp>
      <p:sp>
        <p:nvSpPr>
          <p:cNvPr id="4" name="Slide Number Placeholder 3"/>
          <p:cNvSpPr>
            <a:spLocks noGrp="1"/>
          </p:cNvSpPr>
          <p:nvPr>
            <p:ph type="sldNum" sz="quarter" idx="10"/>
          </p:nvPr>
        </p:nvSpPr>
        <p:spPr/>
        <p:txBody>
          <a:bodyPr/>
          <a:lstStyle/>
          <a:p>
            <a:fld id="{912B4A3F-45CA-4265-9181-68CB82E13117}" type="slidenum">
              <a:rPr lang="en-US" smtClean="0"/>
              <a:t>17</a:t>
            </a:fld>
            <a:endParaRPr lang="en-US"/>
          </a:p>
        </p:txBody>
      </p:sp>
    </p:spTree>
    <p:extLst>
      <p:ext uri="{BB962C8B-B14F-4D97-AF65-F5344CB8AC3E}">
        <p14:creationId xmlns:p14="http://schemas.microsoft.com/office/powerpoint/2010/main" val="3352311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Use this BAC Chart </a:t>
            </a:r>
            <a:r>
              <a:rPr lang="en-US" b="0" baseline="0" dirty="0" smtClean="0"/>
              <a:t>to facilitate additional dialogue.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18</a:t>
            </a:fld>
            <a:endParaRPr lang="en-US"/>
          </a:p>
        </p:txBody>
      </p:sp>
    </p:spTree>
    <p:extLst>
      <p:ext uri="{BB962C8B-B14F-4D97-AF65-F5344CB8AC3E}">
        <p14:creationId xmlns:p14="http://schemas.microsoft.com/office/powerpoint/2010/main" val="3410386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Hours to Zero BAC for Men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Use this Hours to Zero BAC Chart and the Hours to Zero BAC Chart</a:t>
            </a:r>
            <a:r>
              <a:rPr lang="en-US" b="0" baseline="0" dirty="0" smtClean="0"/>
              <a:t> on the next slide to facilitate additional dialogue.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It takes the liver approximately one hour to process one standard drink. Sobering up quickly with a cold shower, exercise, eating a large meal or drinking coffee is a myth as time is the only way to eliminate alcohol from your system. You can estimate approximately how long it will take to eliminate alcohol from the body based on the number of standard size drinks you’ve consumed in addition to your gender and weight. </a:t>
            </a: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19</a:t>
            </a:fld>
            <a:endParaRPr lang="en-US"/>
          </a:p>
        </p:txBody>
      </p:sp>
    </p:spTree>
    <p:extLst>
      <p:ext uri="{BB962C8B-B14F-4D97-AF65-F5344CB8AC3E}">
        <p14:creationId xmlns:p14="http://schemas.microsoft.com/office/powerpoint/2010/main" val="283958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Hours to Zero BAC For Women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Use this Hours to Zero BAC Chart </a:t>
            </a:r>
            <a:r>
              <a:rPr lang="en-US" b="0" baseline="0" dirty="0" smtClean="0"/>
              <a:t>to facilitate additional dialogue.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It takes the liver approximately one hour to process one standard drink. Sobering up quickly with a cold shower, exercise, eating a large meal or drinking coffee is a myth as time is the only way to eliminate alcohol from your system. You can estimate approximately how long it will take to eliminate alcohol from the body based on the number of standard size drinks you’ve consumed in addition to your gender and weight. </a:t>
            </a:r>
            <a:endParaRPr lang="en-US" dirty="0" smtClean="0"/>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20</a:t>
            </a:fld>
            <a:endParaRPr lang="en-US"/>
          </a:p>
        </p:txBody>
      </p:sp>
    </p:spTree>
    <p:extLst>
      <p:ext uri="{BB962C8B-B14F-4D97-AF65-F5344CB8AC3E}">
        <p14:creationId xmlns:p14="http://schemas.microsoft.com/office/powerpoint/2010/main" val="234980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 is illegal to use another’s identification as one’s own.</a:t>
            </a:r>
          </a:p>
          <a:p>
            <a:pPr marL="171450" indent="-171450">
              <a:buFont typeface="Arial" panose="020B0604020202020204" pitchFamily="34" charset="0"/>
              <a:buChar char="•"/>
            </a:pPr>
            <a:r>
              <a:rPr lang="en-US" dirty="0" smtClean="0"/>
              <a:t>It is illegal to possess or sell an ID for the purpose of establishing a false identification.</a:t>
            </a:r>
          </a:p>
          <a:p>
            <a:pPr marL="171450" indent="-171450">
              <a:buFont typeface="Arial" panose="020B0604020202020204" pitchFamily="34" charset="0"/>
              <a:buChar char="•"/>
            </a:pPr>
            <a:r>
              <a:rPr lang="en-US" dirty="0" smtClean="0"/>
              <a:t>Persons who possess, use or distribute fake IDs are charged with a Class 1 misdemeanor.</a:t>
            </a: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3</a:t>
            </a:fld>
            <a:endParaRPr lang="en-US"/>
          </a:p>
        </p:txBody>
      </p:sp>
    </p:spTree>
    <p:extLst>
      <p:ext uri="{BB962C8B-B14F-4D97-AF65-F5344CB8AC3E}">
        <p14:creationId xmlns:p14="http://schemas.microsoft.com/office/powerpoint/2010/main" val="362996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latin typeface="+mn-lt"/>
                <a:ea typeface="+mn-ea"/>
                <a:cs typeface="+mn-cs"/>
              </a:rPr>
              <a:t>Binge drinking is the heavy consumption of alcohol that brings BAC levels to at least 0.08% in about two hours. It is also defined as when a woman consumes four or more drinks or when a man consumes five or more drinks in a short period of time. When a large amount of alcohol is consumed in a short period of time, it can result in a dangerously high BAC, leading to alcohol poisoning and other negative outcomes.</a:t>
            </a:r>
          </a:p>
          <a:p>
            <a:pPr marL="0" indent="0">
              <a:buFontTx/>
              <a:buNone/>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Participating in drinking games can easily result in binge drinking without someone realizing it. The rapid consumption of alcohol during drinking games or while chugging drinks and taking shots can rapidly increase a person’s BAC. It can become difficult to keep track of how many standard drinks are being consumed, putting them at a higher risk of alcohol poisoning and other health-related risks.</a:t>
            </a: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21</a:t>
            </a:fld>
            <a:endParaRPr lang="en-US"/>
          </a:p>
        </p:txBody>
      </p:sp>
    </p:spTree>
    <p:extLst>
      <p:ext uri="{BB962C8B-B14F-4D97-AF65-F5344CB8AC3E}">
        <p14:creationId xmlns:p14="http://schemas.microsoft.com/office/powerpoint/2010/main" val="2603159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Survey Says:</a:t>
            </a:r>
            <a:r>
              <a:rPr lang="en-US" b="1" baseline="0" dirty="0" smtClean="0"/>
              <a:t> </a:t>
            </a:r>
            <a:r>
              <a:rPr lang="en-US" dirty="0" smtClean="0"/>
              <a:t>According to the American College Health Association’s National College Health Assessment (NCHA) Results, Spring 2016.</a:t>
            </a:r>
          </a:p>
          <a:p>
            <a:endParaRPr lang="en-US" dirty="0" smtClean="0"/>
          </a:p>
          <a:p>
            <a:pPr marL="171450" indent="-171450">
              <a:buFont typeface="Arial" panose="020B0604020202020204" pitchFamily="34" charset="0"/>
              <a:buChar char="•"/>
            </a:pPr>
            <a:r>
              <a:rPr lang="en-US" dirty="0" smtClean="0"/>
              <a:t>45.5% of students in a national survey responded that they avoid drinking games sometimes, most of the time or all the time.</a:t>
            </a:r>
          </a:p>
          <a:p>
            <a:pPr marL="171450" indent="-171450" rtl="0">
              <a:buFont typeface="Arial" panose="020B0604020202020204" pitchFamily="34" charset="0"/>
              <a:buChar char="•"/>
            </a:pPr>
            <a:r>
              <a:rPr lang="en-US" dirty="0" smtClean="0"/>
              <a:t>73.1% </a:t>
            </a:r>
            <a:r>
              <a:rPr lang="en-US" b="0" i="0" u="none" strike="noStrike" kern="1200" baseline="0" dirty="0" smtClean="0">
                <a:solidFill>
                  <a:srgbClr val="FFFFFF"/>
                </a:solidFill>
                <a:latin typeface="Kalinga"/>
              </a:rPr>
              <a:t>of students in a national survey reported drinking four or fewer drinks the last time they consumed alcohol.</a:t>
            </a:r>
          </a:p>
          <a:p>
            <a:endParaRPr lang="en-US" dirty="0" smtClean="0"/>
          </a:p>
        </p:txBody>
      </p:sp>
      <p:sp>
        <p:nvSpPr>
          <p:cNvPr id="4" name="Slide Number Placeholder 3"/>
          <p:cNvSpPr>
            <a:spLocks noGrp="1"/>
          </p:cNvSpPr>
          <p:nvPr>
            <p:ph type="sldNum" sz="quarter" idx="10"/>
          </p:nvPr>
        </p:nvSpPr>
        <p:spPr/>
        <p:txBody>
          <a:bodyPr/>
          <a:lstStyle/>
          <a:p>
            <a:fld id="{912B4A3F-45CA-4265-9181-68CB82E13117}" type="slidenum">
              <a:rPr lang="en-US" smtClean="0"/>
              <a:t>22</a:t>
            </a:fld>
            <a:endParaRPr lang="en-US"/>
          </a:p>
        </p:txBody>
      </p:sp>
    </p:spTree>
    <p:extLst>
      <p:ext uri="{BB962C8B-B14F-4D97-AF65-F5344CB8AC3E}">
        <p14:creationId xmlns:p14="http://schemas.microsoft.com/office/powerpoint/2010/main" val="1676586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Binge drinking can lead to the following health consequences:</a:t>
            </a:r>
          </a:p>
          <a:p>
            <a:pPr marL="0" indent="0">
              <a:buFontTx/>
              <a:buNone/>
            </a:pPr>
            <a:endParaRPr lang="en-US"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Experiencing a Blackout</a:t>
            </a:r>
          </a:p>
          <a:p>
            <a:pPr marL="285750" indent="-285750">
              <a:buFont typeface="Arial" panose="020B0604020202020204" pitchFamily="34" charset="0"/>
              <a:buChar char="•"/>
            </a:pPr>
            <a:r>
              <a:rPr lang="en-US" sz="1200" dirty="0" smtClean="0"/>
              <a:t>Alcohol Poisoning</a:t>
            </a:r>
          </a:p>
          <a:p>
            <a:pPr marL="285750" indent="-285750">
              <a:buFont typeface="Arial" panose="020B0604020202020204" pitchFamily="34" charset="0"/>
              <a:buChar char="•"/>
            </a:pPr>
            <a:r>
              <a:rPr lang="en-US" sz="1200" dirty="0" smtClean="0"/>
              <a:t>Brain Damage</a:t>
            </a:r>
          </a:p>
          <a:p>
            <a:pPr marL="285750" indent="-285750">
              <a:buFont typeface="Arial" panose="020B0604020202020204" pitchFamily="34" charset="0"/>
              <a:buChar char="•"/>
            </a:pPr>
            <a:r>
              <a:rPr lang="en-US" sz="1200" dirty="0" smtClean="0"/>
              <a:t>Physical Injury</a:t>
            </a:r>
          </a:p>
          <a:p>
            <a:pPr marL="285750" indent="-285750">
              <a:buFont typeface="Arial" panose="020B0604020202020204" pitchFamily="34" charset="0"/>
              <a:buChar char="•"/>
            </a:pPr>
            <a:r>
              <a:rPr lang="en-US" sz="1200" dirty="0" smtClean="0"/>
              <a:t>Increased Risk of Sexual Assault</a:t>
            </a:r>
          </a:p>
          <a:p>
            <a:pPr marL="0" indent="0">
              <a:buFontTx/>
              <a:buNone/>
            </a:pP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23</a:t>
            </a:fld>
            <a:endParaRPr lang="en-US"/>
          </a:p>
        </p:txBody>
      </p:sp>
    </p:spTree>
    <p:extLst>
      <p:ext uri="{BB962C8B-B14F-4D97-AF65-F5344CB8AC3E}">
        <p14:creationId xmlns:p14="http://schemas.microsoft.com/office/powerpoint/2010/main" val="2603159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Binge drinking</a:t>
            </a:r>
            <a:r>
              <a:rPr lang="en-US" baseline="0" dirty="0" smtClean="0"/>
              <a:t> and participating in drinking games</a:t>
            </a:r>
            <a:r>
              <a:rPr lang="en-US" dirty="0" smtClean="0"/>
              <a:t> can increase the likelihood of a drinker to have alcohol poisoning. Alcohol poisoning occurs when an excessive amount of alcohol is consumed, resulting in a high BAC. A large volume of alcohol in the bloodstream causes the body and its major functioning organs like the brain to consequently shut down.</a:t>
            </a:r>
          </a:p>
          <a:p>
            <a:endParaRPr lang="en-US" dirty="0" smtClean="0"/>
          </a:p>
          <a:p>
            <a:r>
              <a:rPr lang="en-US" dirty="0" smtClean="0"/>
              <a:t>Symptoms of alcohol poisoning</a:t>
            </a:r>
            <a:r>
              <a:rPr lang="en-US" baseline="0" dirty="0" smtClean="0"/>
              <a:t> include:</a:t>
            </a:r>
          </a:p>
          <a:p>
            <a:pPr marL="457200" indent="-457200">
              <a:lnSpc>
                <a:spcPct val="150000"/>
              </a:lnSpc>
              <a:buFont typeface="Arial" panose="020B0604020202020204" pitchFamily="34" charset="0"/>
              <a:buChar char="•"/>
            </a:pPr>
            <a:r>
              <a:rPr lang="en-US" sz="1200" dirty="0" smtClean="0">
                <a:latin typeface="Kalinga" panose="020B0502040204020203" pitchFamily="34" charset="0"/>
                <a:cs typeface="Kalinga" panose="020B0502040204020203" pitchFamily="34" charset="0"/>
              </a:rPr>
              <a:t>Confusion</a:t>
            </a:r>
          </a:p>
          <a:p>
            <a:pPr marL="457200" indent="-457200">
              <a:lnSpc>
                <a:spcPct val="150000"/>
              </a:lnSpc>
              <a:buFont typeface="Arial" panose="020B0604020202020204" pitchFamily="34" charset="0"/>
              <a:buChar char="•"/>
            </a:pPr>
            <a:r>
              <a:rPr lang="en-US" sz="1200" dirty="0" smtClean="0">
                <a:latin typeface="Kalinga" panose="020B0502040204020203" pitchFamily="34" charset="0"/>
                <a:cs typeface="Kalinga" panose="020B0502040204020203" pitchFamily="34" charset="0"/>
              </a:rPr>
              <a:t>Slow or no reflexes or response</a:t>
            </a:r>
          </a:p>
          <a:p>
            <a:pPr marL="457200" indent="-457200">
              <a:lnSpc>
                <a:spcPct val="150000"/>
              </a:lnSpc>
              <a:buFont typeface="Arial" panose="020B0604020202020204" pitchFamily="34" charset="0"/>
              <a:buChar char="•"/>
            </a:pPr>
            <a:r>
              <a:rPr lang="en-US" sz="1200" dirty="0" smtClean="0">
                <a:latin typeface="Kalinga" panose="020B0502040204020203" pitchFamily="34" charset="0"/>
                <a:cs typeface="Kalinga" panose="020B0502040204020203" pitchFamily="34" charset="0"/>
              </a:rPr>
              <a:t>Difficulty or inability to remain conscious</a:t>
            </a:r>
          </a:p>
          <a:p>
            <a:pPr marL="457200" indent="-457200">
              <a:lnSpc>
                <a:spcPct val="150000"/>
              </a:lnSpc>
              <a:buFont typeface="Arial" panose="020B0604020202020204" pitchFamily="34" charset="0"/>
              <a:buChar char="•"/>
            </a:pPr>
            <a:r>
              <a:rPr lang="en-US" sz="1200" dirty="0" smtClean="0">
                <a:latin typeface="Kalinga" panose="020B0502040204020203" pitchFamily="34" charset="0"/>
                <a:cs typeface="Kalinga" panose="020B0502040204020203" pitchFamily="34" charset="0"/>
              </a:rPr>
              <a:t>Vomiting</a:t>
            </a:r>
          </a:p>
          <a:p>
            <a:pPr marL="457200" indent="-457200">
              <a:lnSpc>
                <a:spcPct val="150000"/>
              </a:lnSpc>
              <a:buFont typeface="Arial" panose="020B0604020202020204" pitchFamily="34" charset="0"/>
              <a:buChar char="•"/>
            </a:pPr>
            <a:r>
              <a:rPr lang="en-US" sz="1200" dirty="0" smtClean="0">
                <a:latin typeface="Kalinga" panose="020B0502040204020203" pitchFamily="34" charset="0"/>
                <a:cs typeface="Kalinga" panose="020B0502040204020203" pitchFamily="34" charset="0"/>
              </a:rPr>
              <a:t>Trouble breathing</a:t>
            </a:r>
          </a:p>
          <a:p>
            <a:pPr marL="457200" indent="-457200">
              <a:lnSpc>
                <a:spcPct val="150000"/>
              </a:lnSpc>
              <a:buFont typeface="Arial" panose="020B0604020202020204" pitchFamily="34" charset="0"/>
              <a:buChar char="•"/>
            </a:pPr>
            <a:r>
              <a:rPr lang="en-US" sz="1200" dirty="0" smtClean="0">
                <a:latin typeface="Kalinga" panose="020B0502040204020203" pitchFamily="34" charset="0"/>
                <a:cs typeface="Kalinga" panose="020B0502040204020203" pitchFamily="34" charset="0"/>
              </a:rPr>
              <a:t>Clammy, pale, or bluish lips</a:t>
            </a:r>
          </a:p>
          <a:p>
            <a:pPr marL="457200" indent="-457200">
              <a:lnSpc>
                <a:spcPct val="150000"/>
              </a:lnSpc>
              <a:buFont typeface="Arial" panose="020B0604020202020204" pitchFamily="34" charset="0"/>
              <a:buChar char="•"/>
            </a:pPr>
            <a:r>
              <a:rPr lang="en-US" sz="1200" dirty="0" smtClean="0">
                <a:latin typeface="Kalinga" panose="020B0502040204020203" pitchFamily="34" charset="0"/>
                <a:cs typeface="Kalinga" panose="020B0502040204020203" pitchFamily="34" charset="0"/>
              </a:rPr>
              <a:t>Seizures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24</a:t>
            </a:fld>
            <a:endParaRPr lang="en-US"/>
          </a:p>
        </p:txBody>
      </p:sp>
    </p:spTree>
    <p:extLst>
      <p:ext uri="{BB962C8B-B14F-4D97-AF65-F5344CB8AC3E}">
        <p14:creationId xmlns:p14="http://schemas.microsoft.com/office/powerpoint/2010/main" val="637142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What should you do if someone has alcohol poisoning? Never assume that the person is sleeping it off</a:t>
            </a:r>
            <a:r>
              <a:rPr lang="en-US" sz="1200" b="0" i="0" kern="1200" baseline="0" dirty="0" smtClean="0">
                <a:solidFill>
                  <a:schemeClr val="tx1"/>
                </a:solidFill>
                <a:effectLst/>
                <a:latin typeface="+mn-lt"/>
                <a:ea typeface="+mn-ea"/>
                <a:cs typeface="+mn-cs"/>
              </a:rPr>
              <a:t> and try</a:t>
            </a:r>
            <a:r>
              <a:rPr lang="en-US" sz="1200" b="0" i="0" kern="1200" dirty="0" smtClean="0">
                <a:solidFill>
                  <a:schemeClr val="tx1"/>
                </a:solidFill>
                <a:effectLst/>
                <a:latin typeface="+mn-lt"/>
                <a:ea typeface="+mn-ea"/>
                <a:cs typeface="+mn-cs"/>
              </a:rPr>
              <a:t> to keep them awake.</a:t>
            </a:r>
          </a:p>
          <a:p>
            <a:pPr marL="469265" marR="5080" indent="-457200">
              <a:lnSpc>
                <a:spcPct val="200000"/>
              </a:lnSpc>
              <a:buAutoNum type="arabicParenR"/>
            </a:pPr>
            <a:r>
              <a:rPr lang="en-US" dirty="0" smtClean="0"/>
              <a:t>Roll them on their side</a:t>
            </a:r>
          </a:p>
          <a:p>
            <a:pPr marL="469265" marR="5080" indent="-457200">
              <a:lnSpc>
                <a:spcPct val="200000"/>
              </a:lnSpc>
              <a:buAutoNum type="arabicParenR"/>
            </a:pPr>
            <a:r>
              <a:rPr lang="en-US" dirty="0" smtClean="0"/>
              <a:t>Call 911</a:t>
            </a:r>
          </a:p>
          <a:p>
            <a:pPr marL="469265" marR="5080" indent="-457200">
              <a:lnSpc>
                <a:spcPct val="200000"/>
              </a:lnSpc>
              <a:buAutoNum type="arabicParenR"/>
            </a:pPr>
            <a:r>
              <a:rPr lang="en-US" dirty="0" smtClean="0"/>
              <a:t>Do not leave them alone</a:t>
            </a:r>
          </a:p>
          <a:p>
            <a:pPr marL="469265" marR="5080" indent="-457200">
              <a:lnSpc>
                <a:spcPct val="200000"/>
              </a:lnSpc>
              <a:buAutoNum type="arabicParenR"/>
            </a:pPr>
            <a:r>
              <a:rPr lang="en-US" dirty="0" smtClean="0"/>
              <a:t>Do not give them food or fluids</a:t>
            </a:r>
          </a:p>
          <a:p>
            <a:pPr marL="469265" marR="5080" indent="-457200">
              <a:lnSpc>
                <a:spcPct val="200000"/>
              </a:lnSpc>
              <a:buAutoNum type="arabicParenR"/>
            </a:pPr>
            <a:r>
              <a:rPr lang="en-US" dirty="0" smtClean="0"/>
              <a:t>Begin CPR if heart rate stops</a:t>
            </a:r>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25</a:t>
            </a:fld>
            <a:endParaRPr lang="en-US"/>
          </a:p>
        </p:txBody>
      </p:sp>
    </p:spTree>
    <p:extLst>
      <p:ext uri="{BB962C8B-B14F-4D97-AF65-F5344CB8AC3E}">
        <p14:creationId xmlns:p14="http://schemas.microsoft.com/office/powerpoint/2010/main" val="3428272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blackout is a period of time in which an intoxicated person who has consumed a large amount of alcohol cannot recall key details of an event or the event in its entirety. Just one blackout can lead to permanent brain damage and other negative consequences. During a blackout, an individual is conscious and awake, but later on may only have partial or no memories from any activities they participated in during that time. Blackouts can be especially dangerous due to an increased risk for engaging in risky and dangerous behaviors.</a:t>
            </a: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26</a:t>
            </a:fld>
            <a:endParaRPr lang="en-US"/>
          </a:p>
        </p:txBody>
      </p:sp>
    </p:spTree>
    <p:extLst>
      <p:ext uri="{BB962C8B-B14F-4D97-AF65-F5344CB8AC3E}">
        <p14:creationId xmlns:p14="http://schemas.microsoft.com/office/powerpoint/2010/main" val="1839691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Survey Says:</a:t>
            </a:r>
            <a:r>
              <a:rPr lang="en-US" b="1" baseline="0" dirty="0" smtClean="0"/>
              <a:t> </a:t>
            </a:r>
            <a:r>
              <a:rPr lang="en-US" dirty="0" smtClean="0"/>
              <a:t>According to the American College Health Association’s National College Health Assessment (NCHA) Results, Spring 2016.</a:t>
            </a:r>
          </a:p>
          <a:p>
            <a:endParaRPr lang="en-US" dirty="0" smtClean="0"/>
          </a:p>
          <a:p>
            <a:pPr marL="171450" indent="-171450">
              <a:buFont typeface="Arial" panose="020B0604020202020204" pitchFamily="34" charset="0"/>
              <a:buChar char="•"/>
            </a:pPr>
            <a:r>
              <a:rPr lang="en-US" dirty="0" smtClean="0"/>
              <a:t>24.7% of students in a national survey reported doing something they later regretted in the last 12 months when drinking alcohol.</a:t>
            </a:r>
          </a:p>
          <a:p>
            <a:pPr marL="171450" indent="-171450">
              <a:buFont typeface="Arial" panose="020B0604020202020204" pitchFamily="34" charset="0"/>
              <a:buChar char="•"/>
            </a:pPr>
            <a:r>
              <a:rPr lang="en-US" dirty="0" smtClean="0"/>
              <a:t>21% of students in a national survey reported forgetting where they were or what they did in the last 12 months when drinking alcohol.</a:t>
            </a:r>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27</a:t>
            </a:fld>
            <a:endParaRPr lang="en-US"/>
          </a:p>
        </p:txBody>
      </p:sp>
    </p:spTree>
    <p:extLst>
      <p:ext uri="{BB962C8B-B14F-4D97-AF65-F5344CB8AC3E}">
        <p14:creationId xmlns:p14="http://schemas.microsoft.com/office/powerpoint/2010/main" val="1676586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Fact or Myth?</a:t>
            </a:r>
          </a:p>
          <a:p>
            <a:r>
              <a:rPr lang="en-US" dirty="0" smtClean="0"/>
              <a:t>The more I drink, the better I’ll feel.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Myth. </a:t>
            </a:r>
            <a:r>
              <a:rPr lang="en-US" dirty="0" smtClean="0"/>
              <a:t>A drinker experiences the stimulant effects at a BAC of .06 percent or below. Once BAC surpasses .06 percent, the depressant effects of alcohol such as sluggishness, fatigue, sloppiness, lack of balance, coordination and slurred speech occur. Keeping BAC below .06 percent can reduce negative consequences associated with drinking alcohol.</a:t>
            </a:r>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28</a:t>
            </a:fld>
            <a:endParaRPr lang="en-US"/>
          </a:p>
        </p:txBody>
      </p:sp>
    </p:spTree>
    <p:extLst>
      <p:ext uri="{BB962C8B-B14F-4D97-AF65-F5344CB8AC3E}">
        <p14:creationId xmlns:p14="http://schemas.microsoft.com/office/powerpoint/2010/main" val="145521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alcohol is a depressant, it can have euphoric effects when consumed in moderation. The stimulant effects of alcohol begin before or during the first drink, but diminish as BAC continues to increase.</a:t>
            </a:r>
          </a:p>
          <a:p>
            <a:endParaRPr lang="en-US" dirty="0" smtClean="0"/>
          </a:p>
          <a:p>
            <a:r>
              <a:rPr lang="en-US" dirty="0" smtClean="0"/>
              <a:t>During the first drink, alcohol begins to work as a stimulant, causing the brain to release dopamine which is a “feel good” excitatory neurotransmitter. Alcohol depresses the inhibitory processes in the brain resulting in a feeling of euphoria. This occurs</a:t>
            </a:r>
            <a:r>
              <a:rPr lang="en-US" baseline="0" dirty="0" smtClean="0"/>
              <a:t> when BAC is lower than 0.06 percent.</a:t>
            </a:r>
          </a:p>
          <a:p>
            <a:endParaRPr lang="en-US" baseline="0" dirty="0" smtClean="0"/>
          </a:p>
          <a:p>
            <a:r>
              <a:rPr lang="en-US" dirty="0" smtClean="0"/>
              <a:t>As drinking continues and the BAC rises, the </a:t>
            </a:r>
            <a:r>
              <a:rPr lang="en-US" smtClean="0"/>
              <a:t>depressant effects </a:t>
            </a:r>
            <a:r>
              <a:rPr lang="en-US" dirty="0" smtClean="0"/>
              <a:t>of alcohol kick in as the brain begins to release the gamma-aminobutyric acid (GABA) neurotransmitter that inhibits brain activity. At this stage, responsiveness, coordination and judgement are severely impaired and the individual is at a higher risk for experiencing negative outcomes. This typicall</a:t>
            </a:r>
            <a:r>
              <a:rPr lang="en-US" baseline="0" dirty="0" smtClean="0"/>
              <a:t>y occurs when BAC is higher than 0.06 percent.</a:t>
            </a:r>
            <a:endParaRPr lang="en-US" dirty="0" smtClean="0"/>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29</a:t>
            </a:fld>
            <a:endParaRPr lang="en-US"/>
          </a:p>
        </p:txBody>
      </p:sp>
    </p:spTree>
    <p:extLst>
      <p:ext uri="{BB962C8B-B14F-4D97-AF65-F5344CB8AC3E}">
        <p14:creationId xmlns:p14="http://schemas.microsoft.com/office/powerpoint/2010/main" val="833603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Kalinga" panose="020B0502040204020203" pitchFamily="34" charset="0"/>
                <a:cs typeface="Kalinga" panose="020B0502040204020203" pitchFamily="34" charset="0"/>
              </a:rPr>
              <a:t>Alcohol tolerance is defined as the reduction in the stimulant effects of alcohol after a period of prolonged or heavy use. An individual drinker</a:t>
            </a:r>
            <a:r>
              <a:rPr lang="en-US" sz="1200" baseline="0" dirty="0" smtClean="0">
                <a:latin typeface="Kalinga" panose="020B0502040204020203" pitchFamily="34" charset="0"/>
                <a:cs typeface="Kalinga" panose="020B0502040204020203" pitchFamily="34" charset="0"/>
              </a:rPr>
              <a:t> with a high alcohol tolerance will need to consume progressively more alcohol to experience the same effects.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Kalinga" panose="020B0502040204020203" pitchFamily="34" charset="0"/>
              <a:cs typeface="Kalinga"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Kalinga" panose="020B0502040204020203" pitchFamily="34" charset="0"/>
                <a:cs typeface="Kalinga" panose="020B0502040204020203" pitchFamily="34" charset="0"/>
              </a:rPr>
              <a:t>Types of Alcohol Tolerance: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latin typeface="Kalinga" panose="020B0502040204020203" pitchFamily="34" charset="0"/>
                <a:cs typeface="Kalinga" panose="020B0502040204020203" pitchFamily="34" charset="0"/>
              </a:rPr>
              <a:t>Genetic Tolerance</a:t>
            </a:r>
            <a:r>
              <a:rPr lang="en-US" sz="1200" dirty="0" smtClean="0">
                <a:latin typeface="Kalinga" panose="020B0502040204020203" pitchFamily="34" charset="0"/>
                <a:cs typeface="Kalinga" panose="020B0502040204020203" pitchFamily="34" charset="0"/>
              </a:rPr>
              <a:t>: Genetics can affect a person’s response to alcohol, placing them at a higher risk of alcoholism.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latin typeface="Kalinga" panose="020B0502040204020203" pitchFamily="34" charset="0"/>
                <a:cs typeface="Kalinga" panose="020B0502040204020203" pitchFamily="34" charset="0"/>
              </a:rPr>
              <a:t>Environmental Tolerance: </a:t>
            </a:r>
            <a:r>
              <a:rPr lang="en-US" sz="1200" dirty="0" smtClean="0">
                <a:latin typeface="Kalinga" panose="020B0502040204020203" pitchFamily="34" charset="0"/>
                <a:cs typeface="Kalinga" panose="020B0502040204020203" pitchFamily="34" charset="0"/>
              </a:rPr>
              <a:t>Tolerance to alcohol can increase if alcohol is consumed in the same setting or with the same cues. This can be dangerous if the same amount of alcohol consumed in the usual environmental setting is consumed in a new setting, producing different effects.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latin typeface="Kalinga" panose="020B0502040204020203" pitchFamily="34" charset="0"/>
                <a:cs typeface="Kalinga" panose="020B0502040204020203" pitchFamily="34" charset="0"/>
              </a:rPr>
              <a:t>Metabolic Tolerance: </a:t>
            </a:r>
            <a:r>
              <a:rPr lang="en-US" sz="1200" dirty="0" smtClean="0">
                <a:latin typeface="Kalinga" panose="020B0502040204020203" pitchFamily="34" charset="0"/>
                <a:cs typeface="Kalinga" panose="020B0502040204020203" pitchFamily="34" charset="0"/>
              </a:rPr>
              <a:t>After a prolonged period of heavy use, the liver will begin to increase the number of enzymes it activates to metabolize alcohol. This reduces the time that alcohol is active in the body and the duration of its effects.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latin typeface="Kalinga" panose="020B0502040204020203" pitchFamily="34" charset="0"/>
                <a:cs typeface="Kalinga" panose="020B0502040204020203" pitchFamily="34" charset="0"/>
              </a:rPr>
              <a:t>Functional Tolerance: </a:t>
            </a:r>
            <a:r>
              <a:rPr lang="en-US" sz="1200" dirty="0" smtClean="0">
                <a:latin typeface="Kalinga" panose="020B0502040204020203" pitchFamily="34" charset="0"/>
                <a:cs typeface="Kalinga" panose="020B0502040204020203" pitchFamily="34" charset="0"/>
              </a:rPr>
              <a:t>Tolerance can develop when the brain attempts to adapt to compensate for the disruption caused by alcohol in both behavior and bodily functions.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latin typeface="Kalinga" panose="020B0502040204020203" pitchFamily="34" charset="0"/>
              <a:cs typeface="Kalinga"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Kalinga" panose="020B0502040204020203" pitchFamily="34" charset="0"/>
                <a:cs typeface="Kalinga" panose="020B0502040204020203" pitchFamily="34" charset="0"/>
              </a:rPr>
              <a:t>Drinking in moderation can minimize your risk for experiencing these effects.</a:t>
            </a:r>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30</a:t>
            </a:fld>
            <a:endParaRPr lang="en-US"/>
          </a:p>
        </p:txBody>
      </p:sp>
    </p:spTree>
    <p:extLst>
      <p:ext uri="{BB962C8B-B14F-4D97-AF65-F5344CB8AC3E}">
        <p14:creationId xmlns:p14="http://schemas.microsoft.com/office/powerpoint/2010/main" val="12892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smtClean="0"/>
              <a:t>It is illegal for anyone under the age of 21 to purchase, possess or drink alcohol. </a:t>
            </a:r>
            <a:r>
              <a:rPr lang="en-US" smtClean="0"/>
              <a:t>Additionally, purchasing or providing alcohol to anyone under the age of 21 is illegal and also known as social providing.</a:t>
            </a:r>
          </a:p>
          <a:p>
            <a:endParaRPr lang="en-US" dirty="0" smtClean="0"/>
          </a:p>
          <a:p>
            <a:r>
              <a:rPr lang="en-US" dirty="0" smtClean="0"/>
              <a:t>Underage possession is a Class 1 misdemeanor and could result in losing your driver’s license for up to a year.</a:t>
            </a:r>
          </a:p>
          <a:p>
            <a:endParaRPr lang="en-US" dirty="0"/>
          </a:p>
        </p:txBody>
      </p:sp>
      <p:sp>
        <p:nvSpPr>
          <p:cNvPr id="4" name="Slide Number Placeholder 3"/>
          <p:cNvSpPr>
            <a:spLocks noGrp="1"/>
          </p:cNvSpPr>
          <p:nvPr>
            <p:ph type="sldNum" sz="quarter" idx="10"/>
          </p:nvPr>
        </p:nvSpPr>
        <p:spPr/>
        <p:txBody>
          <a:bodyPr/>
          <a:lstStyle/>
          <a:p>
            <a:fld id="{8B1BE227-00CA-4DBD-B6A3-5D5EFE572BC9}" type="slidenum">
              <a:rPr lang="en-US" smtClean="0"/>
              <a:t>4</a:t>
            </a:fld>
            <a:endParaRPr lang="en-US"/>
          </a:p>
        </p:txBody>
      </p:sp>
    </p:spTree>
    <p:extLst>
      <p:ext uri="{BB962C8B-B14F-4D97-AF65-F5344CB8AC3E}">
        <p14:creationId xmlns:p14="http://schemas.microsoft.com/office/powerpoint/2010/main" val="2926902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Survey Says:</a:t>
            </a:r>
            <a:r>
              <a:rPr lang="en-US" b="1" baseline="0" dirty="0" smtClean="0"/>
              <a:t> </a:t>
            </a:r>
            <a:r>
              <a:rPr lang="en-US" dirty="0" smtClean="0"/>
              <a:t>According to the American College Health Association’s National College Health Assessment (NCHA) Results, Spring 2016.</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63.2% of students in a national survey reported keeping track of how much they drank the last time they consumed alcohol.</a:t>
            </a:r>
          </a:p>
          <a:p>
            <a:pPr marL="171450" indent="-171450">
              <a:buFont typeface="Arial" panose="020B0604020202020204" pitchFamily="34" charset="0"/>
              <a:buChar char="•"/>
            </a:pPr>
            <a:r>
              <a:rPr lang="en-US" dirty="0" smtClean="0"/>
              <a:t>71.6% of students in a national survey reported eating before and/or during drinking the last time they consumed alcohol.</a:t>
            </a:r>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31</a:t>
            </a:fld>
            <a:endParaRPr lang="en-US"/>
          </a:p>
        </p:txBody>
      </p:sp>
    </p:spTree>
    <p:extLst>
      <p:ext uri="{BB962C8B-B14F-4D97-AF65-F5344CB8AC3E}">
        <p14:creationId xmlns:p14="http://schemas.microsoft.com/office/powerpoint/2010/main" val="1676586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Kalinga" panose="020B0502040204020203" pitchFamily="34" charset="0"/>
                <a:cs typeface="Kalinga" panose="020B0502040204020203" pitchFamily="34" charset="0"/>
              </a:rPr>
              <a:t>A bystander is a person who witnesses a conflict or incident but does nothing to stop the situation or help the person in trouble. An active and empowered bystander takes action when they witness a person in need. Rather than stepping aside and doing nothing, an active bystander intervenes with the goal of helping the other person.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Kalinga" panose="020B0502040204020203" pitchFamily="34" charset="0"/>
              <a:cs typeface="Kalinga"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Kalinga" panose="020B0502040204020203" pitchFamily="34" charset="0"/>
                <a:cs typeface="Kalinga" panose="020B0502040204020203" pitchFamily="34" charset="0"/>
              </a:rPr>
              <a:t>Before a risky situation occurs, there are clues that something may be getting out of hand. Intervening before imminent harm can reduce the likelihood of violence. Warning signs can include excessive drinking, verbal arguments and body language signaling that someone is uncomfortable.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Kalinga" panose="020B0502040204020203" pitchFamily="34" charset="0"/>
              <a:cs typeface="Kalinga"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Kalinga" panose="020B0502040204020203" pitchFamily="34" charset="0"/>
                <a:cs typeface="Kalinga" panose="020B0502040204020203" pitchFamily="34" charset="0"/>
              </a:rPr>
              <a:t>Five Steps to Being an Active Bystander: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latin typeface="Kalinga" panose="020B0502040204020203" pitchFamily="34" charset="0"/>
                <a:cs typeface="Kalinga" panose="020B0502040204020203" pitchFamily="34" charset="0"/>
              </a:rPr>
              <a:t>Notice the event.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latin typeface="Kalinga" panose="020B0502040204020203" pitchFamily="34" charset="0"/>
                <a:cs typeface="Kalinga" panose="020B0502040204020203" pitchFamily="34" charset="0"/>
              </a:rPr>
              <a:t>Determine whether the event is a problem or an emergency and how you can safely respond.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latin typeface="Kalinga" panose="020B0502040204020203" pitchFamily="34" charset="0"/>
                <a:cs typeface="Kalinga" panose="020B0502040204020203" pitchFamily="34" charset="0"/>
              </a:rPr>
              <a:t>Assume responsibility.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latin typeface="Kalinga" panose="020B0502040204020203" pitchFamily="34" charset="0"/>
                <a:cs typeface="Kalinga" panose="020B0502040204020203" pitchFamily="34" charset="0"/>
              </a:rPr>
              <a:t>Come up with a plan.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latin typeface="Kalinga" panose="020B0502040204020203" pitchFamily="34" charset="0"/>
                <a:cs typeface="Kalinga" panose="020B0502040204020203" pitchFamily="34" charset="0"/>
              </a:rPr>
              <a:t>Take action to protect yourself and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Kalinga" panose="020B0502040204020203" pitchFamily="34" charset="0"/>
              <a:cs typeface="Kalinga"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32</a:t>
            </a:fld>
            <a:endParaRPr lang="en-US"/>
          </a:p>
        </p:txBody>
      </p:sp>
    </p:spTree>
    <p:extLst>
      <p:ext uri="{BB962C8B-B14F-4D97-AF65-F5344CB8AC3E}">
        <p14:creationId xmlns:p14="http://schemas.microsoft.com/office/powerpoint/2010/main" val="1339619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Directly intervene in the moment to prevent a problem from occurring.</a:t>
            </a:r>
          </a:p>
          <a:p>
            <a:r>
              <a:rPr lang="en-US" dirty="0" smtClean="0"/>
              <a:t> Asking someone who looks uncomfortable in a situation, “Are you doing okay?”</a:t>
            </a:r>
          </a:p>
          <a:p>
            <a:r>
              <a:rPr lang="en-US" dirty="0" smtClean="0"/>
              <a:t> Asking a peer who is alone and highly intoxicated if they have a plan for getting home.</a:t>
            </a:r>
          </a:p>
          <a:p>
            <a:r>
              <a:rPr lang="en-US" dirty="0" smtClean="0"/>
              <a:t> Noticing a friend has had three shots of liquor in the past hour and asking them if they think it might be a good idea to slow down so they won’t feel sick later in the evening.</a:t>
            </a:r>
          </a:p>
          <a:p>
            <a:endParaRPr lang="en-US" dirty="0" smtClean="0"/>
          </a:p>
          <a:p>
            <a:r>
              <a:rPr lang="en-US" dirty="0" smtClean="0"/>
              <a:t>Delegate: Seek assistance from someone else, whether a peer or police officer.</a:t>
            </a:r>
          </a:p>
          <a:p>
            <a:r>
              <a:rPr lang="en-US" dirty="0" smtClean="0"/>
              <a:t> If you feel uncomfortable acting alone, don’t hesitate to ask a friend or a peer to help you out.</a:t>
            </a:r>
          </a:p>
          <a:p>
            <a:r>
              <a:rPr lang="en-US" dirty="0" smtClean="0"/>
              <a:t> If you think the situation may be too risky for you to intervene, try</a:t>
            </a:r>
            <a:r>
              <a:rPr lang="en-US" baseline="0" dirty="0" smtClean="0"/>
              <a:t> </a:t>
            </a:r>
            <a:r>
              <a:rPr lang="en-US" dirty="0" smtClean="0"/>
              <a:t>seeking out a campus faculty or staff member. If you are out at a bar, ask a bartender, bouncer or police officer.</a:t>
            </a:r>
          </a:p>
          <a:p>
            <a:endParaRPr lang="en-US" dirty="0" smtClean="0"/>
          </a:p>
          <a:p>
            <a:r>
              <a:rPr lang="en-US" dirty="0" smtClean="0"/>
              <a:t>Distract: Interrupt the situation without directly confronting the harmful behavior.</a:t>
            </a:r>
          </a:p>
          <a:p>
            <a:r>
              <a:rPr lang="en-US" dirty="0" smtClean="0"/>
              <a:t> If it appears that someone is taking advantage of a person who has clearly had too much to drink at a party, distract the offender by interrupting the situation. Even if you don’t know the person, interject by saying “Hey, I was looking for you!” Be creative!</a:t>
            </a: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33</a:t>
            </a:fld>
            <a:endParaRPr lang="en-US"/>
          </a:p>
        </p:txBody>
      </p:sp>
    </p:spTree>
    <p:extLst>
      <p:ext uri="{BB962C8B-B14F-4D97-AF65-F5344CB8AC3E}">
        <p14:creationId xmlns:p14="http://schemas.microsoft.com/office/powerpoint/2010/main" val="3676969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Survey Says:</a:t>
            </a:r>
            <a:r>
              <a:rPr lang="en-US" b="1" baseline="0" dirty="0" smtClean="0"/>
              <a:t> </a:t>
            </a:r>
            <a:r>
              <a:rPr lang="en-US" dirty="0" smtClean="0"/>
              <a:t>According to the American College Health Association’s National College Health Assessment (NCHA) Results, Spring 2016.</a:t>
            </a:r>
          </a:p>
          <a:p>
            <a:endParaRPr lang="en-US" dirty="0" smtClean="0"/>
          </a:p>
          <a:p>
            <a:r>
              <a:rPr lang="en-US" dirty="0" smtClean="0"/>
              <a:t>44.6%</a:t>
            </a:r>
            <a:r>
              <a:rPr lang="en-US" baseline="0" dirty="0" smtClean="0"/>
              <a:t> of students in a national survey reported having a friend to let them know when they’ve had enough.</a:t>
            </a:r>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34</a:t>
            </a:fld>
            <a:endParaRPr lang="en-US"/>
          </a:p>
        </p:txBody>
      </p:sp>
    </p:spTree>
    <p:extLst>
      <p:ext uri="{BB962C8B-B14F-4D97-AF65-F5344CB8AC3E}">
        <p14:creationId xmlns:p14="http://schemas.microsoft.com/office/powerpoint/2010/main" val="1676586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 make responsible decisions?</a:t>
            </a:r>
          </a:p>
          <a:p>
            <a:endParaRPr lang="en-US" dirty="0" smtClean="0"/>
          </a:p>
          <a:p>
            <a:pPr marL="171450" indent="-171450">
              <a:buFont typeface="Arial" panose="020B0604020202020204" pitchFamily="34" charset="0"/>
              <a:buChar char="•"/>
            </a:pPr>
            <a:r>
              <a:rPr lang="en-US" dirty="0" smtClean="0"/>
              <a:t>Know the law and only drink if you’re of legal age.</a:t>
            </a:r>
          </a:p>
          <a:p>
            <a:pPr marL="171450" indent="-171450">
              <a:buFont typeface="Arial" panose="020B0604020202020204" pitchFamily="34" charset="0"/>
              <a:buChar char="•"/>
            </a:pPr>
            <a:r>
              <a:rPr lang="en-US" dirty="0" smtClean="0"/>
              <a:t>Know what a standard drink size is so you can accurately track how much you are drinking.</a:t>
            </a:r>
          </a:p>
          <a:p>
            <a:pPr marL="171450" indent="-171450">
              <a:buFont typeface="Arial" panose="020B0604020202020204" pitchFamily="34" charset="0"/>
              <a:buChar char="•"/>
            </a:pPr>
            <a:r>
              <a:rPr lang="en-US" dirty="0" smtClean="0"/>
              <a:t>Pace yourself and don’t consume more than one standard drink every hour.</a:t>
            </a:r>
          </a:p>
          <a:p>
            <a:pPr marL="171450" indent="-171450">
              <a:buFont typeface="Arial" panose="020B0604020202020204" pitchFamily="34" charset="0"/>
              <a:buChar char="•"/>
            </a:pPr>
            <a:r>
              <a:rPr lang="en-US" dirty="0" smtClean="0"/>
              <a:t>Alternate between a non-alcoholic beverage, water and food.</a:t>
            </a:r>
          </a:p>
          <a:p>
            <a:pPr marL="171450" indent="-171450">
              <a:buFont typeface="Arial" panose="020B0604020202020204" pitchFamily="34" charset="0"/>
              <a:buChar char="•"/>
            </a:pPr>
            <a:r>
              <a:rPr lang="en-US" dirty="0" smtClean="0"/>
              <a:t>Don’t drink on an empty stomach. Eat foods high in protein before, during and after you drink.</a:t>
            </a:r>
          </a:p>
          <a:p>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35</a:t>
            </a:fld>
            <a:endParaRPr lang="en-US"/>
          </a:p>
        </p:txBody>
      </p:sp>
    </p:spTree>
    <p:extLst>
      <p:ext uri="{BB962C8B-B14F-4D97-AF65-F5344CB8AC3E}">
        <p14:creationId xmlns:p14="http://schemas.microsoft.com/office/powerpoint/2010/main" val="241081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 make responsible decisions?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judgment is the first brain function to be affected by alcohol, it is important to consider making a plan before you go out to party, including how you will get there and back, who you will go with, and some strategies for turning down a drink.</a:t>
            </a:r>
          </a:p>
          <a:p>
            <a:endParaRPr lang="en-US" dirty="0" smtClean="0"/>
          </a:p>
          <a:p>
            <a:pPr marL="171450" indent="-171450">
              <a:buFont typeface="Arial" panose="020B0604020202020204" pitchFamily="34" charset="0"/>
              <a:buChar char="•"/>
            </a:pPr>
            <a:r>
              <a:rPr lang="en-US" dirty="0" smtClean="0"/>
              <a:t>Stick to the plan you made in advance and get home safely.</a:t>
            </a:r>
          </a:p>
          <a:p>
            <a:pPr marL="171450" indent="-171450">
              <a:buFont typeface="Arial" panose="020B0604020202020204" pitchFamily="34" charset="0"/>
              <a:buChar char="•"/>
            </a:pPr>
            <a:r>
              <a:rPr lang="en-US" dirty="0" smtClean="0"/>
              <a:t>Remember that only time will lower BAC.</a:t>
            </a:r>
          </a:p>
          <a:p>
            <a:pPr marL="171450" indent="-171450">
              <a:buFont typeface="Arial" panose="020B0604020202020204" pitchFamily="34" charset="0"/>
              <a:buChar char="•"/>
            </a:pPr>
            <a:r>
              <a:rPr lang="en-US" dirty="0" smtClean="0"/>
              <a:t>Understand that alcohol affects men and women differently.</a:t>
            </a:r>
          </a:p>
          <a:p>
            <a:pPr marL="171450" indent="-171450">
              <a:buFont typeface="Arial" panose="020B0604020202020204" pitchFamily="34" charset="0"/>
              <a:buChar char="•"/>
            </a:pPr>
            <a:r>
              <a:rPr lang="en-US" dirty="0" smtClean="0"/>
              <a:t>Never give your friends a hard time if they choose not to drink.</a:t>
            </a:r>
          </a:p>
          <a:p>
            <a:pPr marL="171450" indent="-171450">
              <a:buFont typeface="Arial" panose="020B0604020202020204" pitchFamily="34" charset="0"/>
              <a:buChar char="•"/>
            </a:pPr>
            <a:r>
              <a:rPr lang="en-US" dirty="0" smtClean="0"/>
              <a:t>Never drink and drive.</a:t>
            </a:r>
          </a:p>
          <a:p>
            <a:endParaRPr lang="en-US" dirty="0" smtClean="0"/>
          </a:p>
        </p:txBody>
      </p:sp>
      <p:sp>
        <p:nvSpPr>
          <p:cNvPr id="4" name="Slide Number Placeholder 3"/>
          <p:cNvSpPr>
            <a:spLocks noGrp="1"/>
          </p:cNvSpPr>
          <p:nvPr>
            <p:ph type="sldNum" sz="quarter" idx="10"/>
          </p:nvPr>
        </p:nvSpPr>
        <p:spPr/>
        <p:txBody>
          <a:bodyPr/>
          <a:lstStyle/>
          <a:p>
            <a:fld id="{912B4A3F-45CA-4265-9181-68CB82E13117}" type="slidenum">
              <a:rPr lang="en-US" smtClean="0"/>
              <a:t>36</a:t>
            </a:fld>
            <a:endParaRPr lang="en-US"/>
          </a:p>
        </p:txBody>
      </p:sp>
    </p:spTree>
    <p:extLst>
      <p:ext uri="{BB962C8B-B14F-4D97-AF65-F5344CB8AC3E}">
        <p14:creationId xmlns:p14="http://schemas.microsoft.com/office/powerpoint/2010/main" val="24108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smtClean="0"/>
              <a:t>Conviction of a Class 1 misdemeanor can result in:</a:t>
            </a:r>
          </a:p>
          <a:p>
            <a:endParaRPr lang="en-US" dirty="0" smtClean="0"/>
          </a:p>
          <a:p>
            <a:r>
              <a:rPr lang="en-US" dirty="0" smtClean="0"/>
              <a:t>Loss of driver’s license for up to one year</a:t>
            </a:r>
          </a:p>
          <a:p>
            <a:r>
              <a:rPr lang="en-US" dirty="0" smtClean="0"/>
              <a:t>• and/or fines up to $2,500</a:t>
            </a:r>
          </a:p>
          <a:p>
            <a:r>
              <a:rPr lang="en-US" dirty="0" smtClean="0"/>
              <a:t>• and/or 50 hours of community service</a:t>
            </a:r>
          </a:p>
          <a:p>
            <a:r>
              <a:rPr lang="en-US" dirty="0" smtClean="0"/>
              <a:t>• and/or up to one year in jail </a:t>
            </a:r>
          </a:p>
          <a:p>
            <a:endParaRPr lang="en-US" dirty="0"/>
          </a:p>
        </p:txBody>
      </p:sp>
      <p:sp>
        <p:nvSpPr>
          <p:cNvPr id="4" name="Slide Number Placeholder 3"/>
          <p:cNvSpPr>
            <a:spLocks noGrp="1"/>
          </p:cNvSpPr>
          <p:nvPr>
            <p:ph type="sldNum" sz="quarter" idx="10"/>
          </p:nvPr>
        </p:nvSpPr>
        <p:spPr/>
        <p:txBody>
          <a:bodyPr/>
          <a:lstStyle/>
          <a:p>
            <a:fld id="{8B1BE227-00CA-4DBD-B6A3-5D5EFE572BC9}" type="slidenum">
              <a:rPr lang="en-US" smtClean="0"/>
              <a:t>5</a:t>
            </a:fld>
            <a:endParaRPr lang="en-US"/>
          </a:p>
        </p:txBody>
      </p:sp>
    </p:spTree>
    <p:extLst>
      <p:ext uri="{BB962C8B-B14F-4D97-AF65-F5344CB8AC3E}">
        <p14:creationId xmlns:p14="http://schemas.microsoft.com/office/powerpoint/2010/main" val="2926902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Alcohol is created naturally when sugars in grains, vegetables and fruits are fermented. Distilled spirits or liquors go through an additional process of evaporation and condensation. </a:t>
            </a:r>
          </a:p>
        </p:txBody>
      </p:sp>
      <p:sp>
        <p:nvSpPr>
          <p:cNvPr id="4" name="Slide Number Placeholder 3"/>
          <p:cNvSpPr>
            <a:spLocks noGrp="1"/>
          </p:cNvSpPr>
          <p:nvPr>
            <p:ph type="sldNum" sz="quarter" idx="10"/>
          </p:nvPr>
        </p:nvSpPr>
        <p:spPr/>
        <p:txBody>
          <a:bodyPr/>
          <a:lstStyle/>
          <a:p>
            <a:fld id="{912B4A3F-45CA-4265-9181-68CB82E13117}" type="slidenum">
              <a:rPr lang="en-US" smtClean="0"/>
              <a:t>6</a:t>
            </a:fld>
            <a:endParaRPr lang="en-US"/>
          </a:p>
        </p:txBody>
      </p:sp>
    </p:spTree>
    <p:extLst>
      <p:ext uri="{BB962C8B-B14F-4D97-AF65-F5344CB8AC3E}">
        <p14:creationId xmlns:p14="http://schemas.microsoft.com/office/powerpoint/2010/main" val="368641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Alcohol proof defines the alcohol content of a beverage. Alcohol proof for distilled spirits is equal to twice the percentage of alcohol content by volume. For example, a standard 1.5 ounce serving of liquor that is 80 proof contains 40% alcohol by volume, also known</a:t>
            </a:r>
            <a:r>
              <a:rPr lang="en-US" baseline="0" dirty="0" smtClean="0"/>
              <a:t> as ABV. </a:t>
            </a:r>
          </a:p>
          <a:p>
            <a:endParaRPr lang="en-US" baseline="0" dirty="0" smtClean="0"/>
          </a:p>
          <a:p>
            <a:r>
              <a:rPr lang="en-US" baseline="0" dirty="0" smtClean="0"/>
              <a:t>The proof of bottled distilled spirits and the ABV percentage of bottled or canned beer, wine and other types of alcoholic beverages can be located on the bottle or can. ABV’s of beer and wine at restaurants and other establishments can often be located on the menu.</a:t>
            </a: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7</a:t>
            </a:fld>
            <a:endParaRPr lang="en-US"/>
          </a:p>
        </p:txBody>
      </p:sp>
    </p:spTree>
    <p:extLst>
      <p:ext uri="{BB962C8B-B14F-4D97-AF65-F5344CB8AC3E}">
        <p14:creationId xmlns:p14="http://schemas.microsoft.com/office/powerpoint/2010/main" val="212692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Trivia Question: Which drinks are equivalent to</a:t>
            </a:r>
            <a:r>
              <a:rPr lang="en-US" baseline="0" dirty="0" smtClean="0"/>
              <a:t> a standard size drink? </a:t>
            </a:r>
          </a:p>
          <a:p>
            <a:endParaRPr lang="en-US" baseline="0" dirty="0" smtClean="0"/>
          </a:p>
          <a:p>
            <a:r>
              <a:rPr lang="en-US" baseline="0" dirty="0" smtClean="0"/>
              <a:t>Standard size drinks contain approximately the same amount of alcohol and are helpful in estimating blood alcohol concentration (BAC). </a:t>
            </a:r>
          </a:p>
          <a:p>
            <a:endParaRPr lang="en-US" baseline="0" dirty="0" smtClean="0"/>
          </a:p>
          <a:p>
            <a:r>
              <a:rPr lang="en-US" baseline="0" dirty="0" smtClean="0"/>
              <a:t>Answer: 5 ounces of wine, 12 ounces of beer and 1.5 ounces of an 80 proof shot of liquor.</a:t>
            </a:r>
          </a:p>
        </p:txBody>
      </p:sp>
      <p:sp>
        <p:nvSpPr>
          <p:cNvPr id="4" name="Slide Number Placeholder 3"/>
          <p:cNvSpPr>
            <a:spLocks noGrp="1"/>
          </p:cNvSpPr>
          <p:nvPr>
            <p:ph type="sldNum" sz="quarter" idx="10"/>
          </p:nvPr>
        </p:nvSpPr>
        <p:spPr/>
        <p:txBody>
          <a:bodyPr/>
          <a:lstStyle/>
          <a:p>
            <a:fld id="{912B4A3F-45CA-4265-9181-68CB82E13117}" type="slidenum">
              <a:rPr lang="en-US" smtClean="0"/>
              <a:t>8</a:t>
            </a:fld>
            <a:endParaRPr lang="en-US"/>
          </a:p>
        </p:txBody>
      </p:sp>
    </p:spTree>
    <p:extLst>
      <p:ext uri="{BB962C8B-B14F-4D97-AF65-F5344CB8AC3E}">
        <p14:creationId xmlns:p14="http://schemas.microsoft.com/office/powerpoint/2010/main" val="269904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drinks contain approximately the same amount of alcohol and are helpful in estimating blood alcohol concentration (BAC). This</a:t>
            </a:r>
            <a:r>
              <a:rPr lang="en-US" baseline="0" dirty="0" smtClean="0"/>
              <a:t> means that 12 ounces of beer, 5 ounces of wine and 1.5 ounces of 80 proof liquor all contain approximately the same amount of alcohol.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12B4A3F-45CA-4265-9181-68CB82E13117}" type="slidenum">
              <a:rPr lang="en-US" smtClean="0"/>
              <a:t>9</a:t>
            </a:fld>
            <a:endParaRPr lang="en-US"/>
          </a:p>
        </p:txBody>
      </p:sp>
    </p:spTree>
    <p:extLst>
      <p:ext uri="{BB962C8B-B14F-4D97-AF65-F5344CB8AC3E}">
        <p14:creationId xmlns:p14="http://schemas.microsoft.com/office/powerpoint/2010/main" val="348822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is it important to understand what a standard size drink is and what a beverage’s ABV means? The liver typically processes one standard size drink per hour. Additionally, alcohol is not always served in the same size constraints of a standard drink. The ABV in craft beers, wines, liquors and mixed drinks are not always equivalent to the ABV of a standard drink. </a:t>
            </a:r>
          </a:p>
          <a:p>
            <a:endParaRPr lang="en-US" dirty="0" smtClean="0"/>
          </a:p>
          <a:p>
            <a:r>
              <a:rPr lang="en-US" dirty="0" smtClean="0"/>
              <a:t>For example, let’s look at the ABVs of standard size drinks. A</a:t>
            </a:r>
            <a:r>
              <a:rPr lang="en-US" baseline="0" dirty="0" smtClean="0"/>
              <a:t> standard 12 ounce beer has a 5% ABV, while 5 ounces of wine contains a 12% ABV and 1.5 ounces of 80 proof liquor contains a 40% ABV.</a:t>
            </a:r>
            <a:endParaRPr lang="en-US" dirty="0"/>
          </a:p>
        </p:txBody>
      </p:sp>
      <p:sp>
        <p:nvSpPr>
          <p:cNvPr id="4" name="Slide Number Placeholder 3"/>
          <p:cNvSpPr>
            <a:spLocks noGrp="1"/>
          </p:cNvSpPr>
          <p:nvPr>
            <p:ph type="sldNum" sz="quarter" idx="10"/>
          </p:nvPr>
        </p:nvSpPr>
        <p:spPr/>
        <p:txBody>
          <a:bodyPr/>
          <a:lstStyle/>
          <a:p>
            <a:fld id="{912B4A3F-45CA-4265-9181-68CB82E13117}" type="slidenum">
              <a:rPr lang="en-US" smtClean="0"/>
              <a:t>10</a:t>
            </a:fld>
            <a:endParaRPr lang="en-US"/>
          </a:p>
        </p:txBody>
      </p:sp>
    </p:spTree>
    <p:extLst>
      <p:ext uri="{BB962C8B-B14F-4D97-AF65-F5344CB8AC3E}">
        <p14:creationId xmlns:p14="http://schemas.microsoft.com/office/powerpoint/2010/main" val="407303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0" cy="7315200"/>
          </a:xfrm>
          <a:custGeom>
            <a:avLst/>
            <a:gdLst/>
            <a:ahLst/>
            <a:cxnLst/>
            <a:rect l="l" t="t" r="r" b="b"/>
            <a:pathLst>
              <a:path h="7315200">
                <a:moveTo>
                  <a:pt x="0" y="0"/>
                </a:moveTo>
                <a:lnTo>
                  <a:pt x="0" y="7315199"/>
                </a:lnTo>
                <a:lnTo>
                  <a:pt x="0" y="0"/>
                </a:lnTo>
                <a:close/>
              </a:path>
            </a:pathLst>
          </a:custGeom>
          <a:solidFill>
            <a:srgbClr val="8BE6A6"/>
          </a:solidFill>
        </p:spPr>
        <p:txBody>
          <a:bodyPr wrap="square" lIns="0" tIns="0" rIns="0" bIns="0" rtlCol="0"/>
          <a:lstStyle/>
          <a:p>
            <a:endParaRPr/>
          </a:p>
        </p:txBody>
      </p:sp>
      <p:sp>
        <p:nvSpPr>
          <p:cNvPr id="17" name="bk object 17"/>
          <p:cNvSpPr/>
          <p:nvPr/>
        </p:nvSpPr>
        <p:spPr>
          <a:xfrm>
            <a:off x="8384527" y="5734050"/>
            <a:ext cx="1016635" cy="1581150"/>
          </a:xfrm>
          <a:custGeom>
            <a:avLst/>
            <a:gdLst/>
            <a:ahLst/>
            <a:cxnLst/>
            <a:rect l="l" t="t" r="r" b="b"/>
            <a:pathLst>
              <a:path w="1016634" h="1581150">
                <a:moveTo>
                  <a:pt x="456560" y="913121"/>
                </a:moveTo>
                <a:lnTo>
                  <a:pt x="409884" y="910765"/>
                </a:lnTo>
                <a:lnTo>
                  <a:pt x="364556" y="903847"/>
                </a:lnTo>
                <a:lnTo>
                  <a:pt x="320804" y="892598"/>
                </a:lnTo>
                <a:lnTo>
                  <a:pt x="278859" y="877247"/>
                </a:lnTo>
                <a:lnTo>
                  <a:pt x="238949" y="858024"/>
                </a:lnTo>
                <a:lnTo>
                  <a:pt x="201306" y="835157"/>
                </a:lnTo>
                <a:lnTo>
                  <a:pt x="166157" y="808876"/>
                </a:lnTo>
                <a:lnTo>
                  <a:pt x="133734" y="779411"/>
                </a:lnTo>
                <a:lnTo>
                  <a:pt x="104265" y="746990"/>
                </a:lnTo>
                <a:lnTo>
                  <a:pt x="77981" y="711843"/>
                </a:lnTo>
                <a:lnTo>
                  <a:pt x="55110" y="674200"/>
                </a:lnTo>
                <a:lnTo>
                  <a:pt x="35882" y="634289"/>
                </a:lnTo>
                <a:lnTo>
                  <a:pt x="20528" y="592341"/>
                </a:lnTo>
                <a:lnTo>
                  <a:pt x="9276" y="548583"/>
                </a:lnTo>
                <a:lnTo>
                  <a:pt x="2357" y="503247"/>
                </a:lnTo>
                <a:lnTo>
                  <a:pt x="0" y="456560"/>
                </a:lnTo>
                <a:lnTo>
                  <a:pt x="805" y="430246"/>
                </a:lnTo>
                <a:lnTo>
                  <a:pt x="6908" y="378906"/>
                </a:lnTo>
                <a:lnTo>
                  <a:pt x="23832" y="305446"/>
                </a:lnTo>
                <a:lnTo>
                  <a:pt x="42172" y="259389"/>
                </a:lnTo>
                <a:lnTo>
                  <a:pt x="66932" y="215710"/>
                </a:lnTo>
                <a:lnTo>
                  <a:pt x="98045" y="174383"/>
                </a:lnTo>
                <a:lnTo>
                  <a:pt x="131488" y="136435"/>
                </a:lnTo>
                <a:lnTo>
                  <a:pt x="168869" y="102385"/>
                </a:lnTo>
                <a:lnTo>
                  <a:pt x="209844" y="72592"/>
                </a:lnTo>
                <a:lnTo>
                  <a:pt x="254068" y="47413"/>
                </a:lnTo>
                <a:lnTo>
                  <a:pt x="301197" y="27207"/>
                </a:lnTo>
                <a:lnTo>
                  <a:pt x="350885" y="12330"/>
                </a:lnTo>
                <a:lnTo>
                  <a:pt x="402788" y="3142"/>
                </a:lnTo>
                <a:lnTo>
                  <a:pt x="456562" y="0"/>
                </a:lnTo>
                <a:lnTo>
                  <a:pt x="475986" y="490"/>
                </a:lnTo>
                <a:lnTo>
                  <a:pt x="495178" y="1882"/>
                </a:lnTo>
                <a:lnTo>
                  <a:pt x="514151" y="4059"/>
                </a:lnTo>
                <a:lnTo>
                  <a:pt x="532919" y="6903"/>
                </a:lnTo>
                <a:lnTo>
                  <a:pt x="582420" y="11435"/>
                </a:lnTo>
                <a:lnTo>
                  <a:pt x="629855" y="20023"/>
                </a:lnTo>
                <a:lnTo>
                  <a:pt x="675219" y="32676"/>
                </a:lnTo>
                <a:lnTo>
                  <a:pt x="718507" y="49404"/>
                </a:lnTo>
                <a:lnTo>
                  <a:pt x="759711" y="70219"/>
                </a:lnTo>
                <a:lnTo>
                  <a:pt x="798827" y="95130"/>
                </a:lnTo>
                <a:lnTo>
                  <a:pt x="835848" y="124148"/>
                </a:lnTo>
                <a:lnTo>
                  <a:pt x="870768" y="157284"/>
                </a:lnTo>
                <a:lnTo>
                  <a:pt x="901352" y="192450"/>
                </a:lnTo>
                <a:lnTo>
                  <a:pt x="928348" y="230473"/>
                </a:lnTo>
                <a:lnTo>
                  <a:pt x="951753" y="271354"/>
                </a:lnTo>
                <a:lnTo>
                  <a:pt x="971564" y="315094"/>
                </a:lnTo>
                <a:lnTo>
                  <a:pt x="987779" y="361694"/>
                </a:lnTo>
                <a:lnTo>
                  <a:pt x="1000395" y="411153"/>
                </a:lnTo>
                <a:lnTo>
                  <a:pt x="1009410" y="463473"/>
                </a:lnTo>
                <a:lnTo>
                  <a:pt x="1014821" y="518654"/>
                </a:lnTo>
                <a:lnTo>
                  <a:pt x="1016625" y="576696"/>
                </a:lnTo>
                <a:lnTo>
                  <a:pt x="1015691" y="616810"/>
                </a:lnTo>
                <a:lnTo>
                  <a:pt x="1012889" y="656697"/>
                </a:lnTo>
                <a:lnTo>
                  <a:pt x="1008219" y="696356"/>
                </a:lnTo>
                <a:lnTo>
                  <a:pt x="1001682" y="735788"/>
                </a:lnTo>
                <a:lnTo>
                  <a:pt x="993276" y="774994"/>
                </a:lnTo>
                <a:lnTo>
                  <a:pt x="983002" y="813972"/>
                </a:lnTo>
                <a:lnTo>
                  <a:pt x="980619" y="821575"/>
                </a:lnTo>
                <a:lnTo>
                  <a:pt x="730072" y="821575"/>
                </a:lnTo>
                <a:lnTo>
                  <a:pt x="690436" y="848203"/>
                </a:lnTo>
                <a:lnTo>
                  <a:pt x="648065" y="870713"/>
                </a:lnTo>
                <a:lnTo>
                  <a:pt x="603225" y="888783"/>
                </a:lnTo>
                <a:lnTo>
                  <a:pt x="556183" y="902089"/>
                </a:lnTo>
                <a:lnTo>
                  <a:pt x="507206" y="910309"/>
                </a:lnTo>
                <a:lnTo>
                  <a:pt x="456560" y="913121"/>
                </a:lnTo>
                <a:close/>
              </a:path>
              <a:path w="1016634" h="1581150">
                <a:moveTo>
                  <a:pt x="334141" y="1581149"/>
                </a:moveTo>
                <a:lnTo>
                  <a:pt x="188356" y="1581149"/>
                </a:lnTo>
                <a:lnTo>
                  <a:pt x="177654" y="1564477"/>
                </a:lnTo>
                <a:lnTo>
                  <a:pt x="234369" y="1526272"/>
                </a:lnTo>
                <a:lnTo>
                  <a:pt x="288019" y="1488069"/>
                </a:lnTo>
                <a:lnTo>
                  <a:pt x="338604" y="1449867"/>
                </a:lnTo>
                <a:lnTo>
                  <a:pt x="386124" y="1411666"/>
                </a:lnTo>
                <a:lnTo>
                  <a:pt x="430578" y="1373465"/>
                </a:lnTo>
                <a:lnTo>
                  <a:pt x="471968" y="1335265"/>
                </a:lnTo>
                <a:lnTo>
                  <a:pt x="510292" y="1297065"/>
                </a:lnTo>
                <a:lnTo>
                  <a:pt x="545550" y="1258865"/>
                </a:lnTo>
                <a:lnTo>
                  <a:pt x="577743" y="1220665"/>
                </a:lnTo>
                <a:lnTo>
                  <a:pt x="606870" y="1182464"/>
                </a:lnTo>
                <a:lnTo>
                  <a:pt x="632932" y="1144263"/>
                </a:lnTo>
                <a:lnTo>
                  <a:pt x="655927" y="1106060"/>
                </a:lnTo>
                <a:lnTo>
                  <a:pt x="675857" y="1067856"/>
                </a:lnTo>
                <a:lnTo>
                  <a:pt x="692721" y="1029651"/>
                </a:lnTo>
                <a:lnTo>
                  <a:pt x="706519" y="991443"/>
                </a:lnTo>
                <a:lnTo>
                  <a:pt x="717251" y="953233"/>
                </a:lnTo>
                <a:lnTo>
                  <a:pt x="724917" y="915021"/>
                </a:lnTo>
                <a:lnTo>
                  <a:pt x="729516" y="876807"/>
                </a:lnTo>
                <a:lnTo>
                  <a:pt x="731049" y="838589"/>
                </a:lnTo>
                <a:lnTo>
                  <a:pt x="731049" y="832599"/>
                </a:lnTo>
                <a:lnTo>
                  <a:pt x="730221" y="827310"/>
                </a:lnTo>
                <a:lnTo>
                  <a:pt x="730072" y="821575"/>
                </a:lnTo>
                <a:lnTo>
                  <a:pt x="980619" y="821575"/>
                </a:lnTo>
                <a:lnTo>
                  <a:pt x="970860" y="852722"/>
                </a:lnTo>
                <a:lnTo>
                  <a:pt x="956850" y="891246"/>
                </a:lnTo>
                <a:lnTo>
                  <a:pt x="940973" y="929543"/>
                </a:lnTo>
                <a:lnTo>
                  <a:pt x="923227" y="967612"/>
                </a:lnTo>
                <a:lnTo>
                  <a:pt x="903613" y="1005455"/>
                </a:lnTo>
                <a:lnTo>
                  <a:pt x="882132" y="1043070"/>
                </a:lnTo>
                <a:lnTo>
                  <a:pt x="858782" y="1080458"/>
                </a:lnTo>
                <a:lnTo>
                  <a:pt x="833565" y="1117620"/>
                </a:lnTo>
                <a:lnTo>
                  <a:pt x="806480" y="1154554"/>
                </a:lnTo>
                <a:lnTo>
                  <a:pt x="777527" y="1191262"/>
                </a:lnTo>
                <a:lnTo>
                  <a:pt x="746705" y="1227743"/>
                </a:lnTo>
                <a:lnTo>
                  <a:pt x="714017" y="1263997"/>
                </a:lnTo>
                <a:lnTo>
                  <a:pt x="679460" y="1300024"/>
                </a:lnTo>
                <a:lnTo>
                  <a:pt x="643035" y="1335824"/>
                </a:lnTo>
                <a:lnTo>
                  <a:pt x="604742" y="1371398"/>
                </a:lnTo>
                <a:lnTo>
                  <a:pt x="564582" y="1406744"/>
                </a:lnTo>
                <a:lnTo>
                  <a:pt x="522553" y="1441864"/>
                </a:lnTo>
                <a:lnTo>
                  <a:pt x="478657" y="1476758"/>
                </a:lnTo>
                <a:lnTo>
                  <a:pt x="432893" y="1511424"/>
                </a:lnTo>
                <a:lnTo>
                  <a:pt x="385261" y="1545864"/>
                </a:lnTo>
                <a:lnTo>
                  <a:pt x="335761" y="1580077"/>
                </a:lnTo>
                <a:lnTo>
                  <a:pt x="334141" y="1581149"/>
                </a:lnTo>
                <a:close/>
              </a:path>
            </a:pathLst>
          </a:custGeom>
          <a:solidFill>
            <a:srgbClr val="000000"/>
          </a:solidFill>
        </p:spPr>
        <p:txBody>
          <a:bodyPr wrap="square" lIns="0" tIns="0" rIns="0" bIns="0" rtlCol="0"/>
          <a:lstStyle/>
          <a:p>
            <a:endParaRPr/>
          </a:p>
        </p:txBody>
      </p:sp>
      <p:sp>
        <p:nvSpPr>
          <p:cNvPr id="18" name="bk object 18"/>
          <p:cNvSpPr/>
          <p:nvPr/>
        </p:nvSpPr>
        <p:spPr>
          <a:xfrm>
            <a:off x="7277120" y="5734050"/>
            <a:ext cx="1023619" cy="1581150"/>
          </a:xfrm>
          <a:custGeom>
            <a:avLst/>
            <a:gdLst/>
            <a:ahLst/>
            <a:cxnLst/>
            <a:rect l="l" t="t" r="r" b="b"/>
            <a:pathLst>
              <a:path w="1023620" h="1581150">
                <a:moveTo>
                  <a:pt x="456560" y="913121"/>
                </a:moveTo>
                <a:lnTo>
                  <a:pt x="409885" y="910764"/>
                </a:lnTo>
                <a:lnTo>
                  <a:pt x="364556" y="903844"/>
                </a:lnTo>
                <a:lnTo>
                  <a:pt x="320804" y="892591"/>
                </a:lnTo>
                <a:lnTo>
                  <a:pt x="278859" y="877235"/>
                </a:lnTo>
                <a:lnTo>
                  <a:pt x="238949" y="858007"/>
                </a:lnTo>
                <a:lnTo>
                  <a:pt x="201306" y="835135"/>
                </a:lnTo>
                <a:lnTo>
                  <a:pt x="166157" y="808849"/>
                </a:lnTo>
                <a:lnTo>
                  <a:pt x="133734" y="779379"/>
                </a:lnTo>
                <a:lnTo>
                  <a:pt x="104265" y="746955"/>
                </a:lnTo>
                <a:lnTo>
                  <a:pt x="77981" y="711806"/>
                </a:lnTo>
                <a:lnTo>
                  <a:pt x="55110" y="674162"/>
                </a:lnTo>
                <a:lnTo>
                  <a:pt x="35882" y="634253"/>
                </a:lnTo>
                <a:lnTo>
                  <a:pt x="20528" y="592309"/>
                </a:lnTo>
                <a:lnTo>
                  <a:pt x="9276" y="548559"/>
                </a:lnTo>
                <a:lnTo>
                  <a:pt x="2357" y="503233"/>
                </a:lnTo>
                <a:lnTo>
                  <a:pt x="0" y="456560"/>
                </a:lnTo>
                <a:lnTo>
                  <a:pt x="2357" y="409884"/>
                </a:lnTo>
                <a:lnTo>
                  <a:pt x="9276" y="364556"/>
                </a:lnTo>
                <a:lnTo>
                  <a:pt x="20528" y="320804"/>
                </a:lnTo>
                <a:lnTo>
                  <a:pt x="35882" y="278858"/>
                </a:lnTo>
                <a:lnTo>
                  <a:pt x="55110" y="238949"/>
                </a:lnTo>
                <a:lnTo>
                  <a:pt x="77981" y="201306"/>
                </a:lnTo>
                <a:lnTo>
                  <a:pt x="104265" y="166157"/>
                </a:lnTo>
                <a:lnTo>
                  <a:pt x="133734" y="133734"/>
                </a:lnTo>
                <a:lnTo>
                  <a:pt x="166157" y="104265"/>
                </a:lnTo>
                <a:lnTo>
                  <a:pt x="201306" y="77981"/>
                </a:lnTo>
                <a:lnTo>
                  <a:pt x="238949" y="55110"/>
                </a:lnTo>
                <a:lnTo>
                  <a:pt x="278859" y="35882"/>
                </a:lnTo>
                <a:lnTo>
                  <a:pt x="320804" y="20528"/>
                </a:lnTo>
                <a:lnTo>
                  <a:pt x="364556" y="9276"/>
                </a:lnTo>
                <a:lnTo>
                  <a:pt x="409885" y="2357"/>
                </a:lnTo>
                <a:lnTo>
                  <a:pt x="456562" y="0"/>
                </a:lnTo>
                <a:lnTo>
                  <a:pt x="475336" y="475"/>
                </a:lnTo>
                <a:lnTo>
                  <a:pt x="493882" y="1810"/>
                </a:lnTo>
                <a:lnTo>
                  <a:pt x="512210" y="3871"/>
                </a:lnTo>
                <a:lnTo>
                  <a:pt x="530328" y="6520"/>
                </a:lnTo>
                <a:lnTo>
                  <a:pt x="581319" y="10443"/>
                </a:lnTo>
                <a:lnTo>
                  <a:pt x="630150" y="18603"/>
                </a:lnTo>
                <a:lnTo>
                  <a:pt x="676814" y="31012"/>
                </a:lnTo>
                <a:lnTo>
                  <a:pt x="721305" y="47681"/>
                </a:lnTo>
                <a:lnTo>
                  <a:pt x="763616" y="68623"/>
                </a:lnTo>
                <a:lnTo>
                  <a:pt x="803739" y="93849"/>
                </a:lnTo>
                <a:lnTo>
                  <a:pt x="841668" y="123370"/>
                </a:lnTo>
                <a:lnTo>
                  <a:pt x="877395" y="157199"/>
                </a:lnTo>
                <a:lnTo>
                  <a:pt x="907983" y="192342"/>
                </a:lnTo>
                <a:lnTo>
                  <a:pt x="934975" y="230355"/>
                </a:lnTo>
                <a:lnTo>
                  <a:pt x="958373" y="271235"/>
                </a:lnTo>
                <a:lnTo>
                  <a:pt x="978173" y="314982"/>
                </a:lnTo>
                <a:lnTo>
                  <a:pt x="994376" y="361596"/>
                </a:lnTo>
                <a:lnTo>
                  <a:pt x="1006980" y="411075"/>
                </a:lnTo>
                <a:lnTo>
                  <a:pt x="1015984" y="463418"/>
                </a:lnTo>
                <a:lnTo>
                  <a:pt x="1021387" y="518626"/>
                </a:lnTo>
                <a:lnTo>
                  <a:pt x="1023189" y="576696"/>
                </a:lnTo>
                <a:lnTo>
                  <a:pt x="1022255" y="616810"/>
                </a:lnTo>
                <a:lnTo>
                  <a:pt x="1019452" y="656697"/>
                </a:lnTo>
                <a:lnTo>
                  <a:pt x="1014782" y="696356"/>
                </a:lnTo>
                <a:lnTo>
                  <a:pt x="1008244" y="735789"/>
                </a:lnTo>
                <a:lnTo>
                  <a:pt x="999838" y="774994"/>
                </a:lnTo>
                <a:lnTo>
                  <a:pt x="989563" y="813972"/>
                </a:lnTo>
                <a:lnTo>
                  <a:pt x="988671" y="816818"/>
                </a:lnTo>
                <a:lnTo>
                  <a:pt x="736338" y="816818"/>
                </a:lnTo>
                <a:lnTo>
                  <a:pt x="696055" y="844845"/>
                </a:lnTo>
                <a:lnTo>
                  <a:pt x="652829" y="868529"/>
                </a:lnTo>
                <a:lnTo>
                  <a:pt x="606963" y="887535"/>
                </a:lnTo>
                <a:lnTo>
                  <a:pt x="558761" y="901526"/>
                </a:lnTo>
                <a:lnTo>
                  <a:pt x="508526" y="910167"/>
                </a:lnTo>
                <a:lnTo>
                  <a:pt x="456560" y="913121"/>
                </a:lnTo>
                <a:close/>
              </a:path>
              <a:path w="1023620" h="1581150">
                <a:moveTo>
                  <a:pt x="340718" y="1581149"/>
                </a:moveTo>
                <a:lnTo>
                  <a:pt x="194906" y="1581149"/>
                </a:lnTo>
                <a:lnTo>
                  <a:pt x="184196" y="1564477"/>
                </a:lnTo>
                <a:lnTo>
                  <a:pt x="240920" y="1526273"/>
                </a:lnTo>
                <a:lnTo>
                  <a:pt x="294577" y="1488069"/>
                </a:lnTo>
                <a:lnTo>
                  <a:pt x="345167" y="1449867"/>
                </a:lnTo>
                <a:lnTo>
                  <a:pt x="392691" y="1411666"/>
                </a:lnTo>
                <a:lnTo>
                  <a:pt x="437148" y="1373465"/>
                </a:lnTo>
                <a:lnTo>
                  <a:pt x="478538" y="1335265"/>
                </a:lnTo>
                <a:lnTo>
                  <a:pt x="516862" y="1297065"/>
                </a:lnTo>
                <a:lnTo>
                  <a:pt x="552119" y="1258866"/>
                </a:lnTo>
                <a:lnTo>
                  <a:pt x="584310" y="1220665"/>
                </a:lnTo>
                <a:lnTo>
                  <a:pt x="613435" y="1182465"/>
                </a:lnTo>
                <a:lnTo>
                  <a:pt x="639493" y="1144263"/>
                </a:lnTo>
                <a:lnTo>
                  <a:pt x="662486" y="1106060"/>
                </a:lnTo>
                <a:lnTo>
                  <a:pt x="682412" y="1067856"/>
                </a:lnTo>
                <a:lnTo>
                  <a:pt x="699273" y="1029651"/>
                </a:lnTo>
                <a:lnTo>
                  <a:pt x="713068" y="991443"/>
                </a:lnTo>
                <a:lnTo>
                  <a:pt x="723797" y="953233"/>
                </a:lnTo>
                <a:lnTo>
                  <a:pt x="731460" y="915021"/>
                </a:lnTo>
                <a:lnTo>
                  <a:pt x="736059" y="876807"/>
                </a:lnTo>
                <a:lnTo>
                  <a:pt x="737591" y="838589"/>
                </a:lnTo>
                <a:lnTo>
                  <a:pt x="737591" y="830879"/>
                </a:lnTo>
                <a:lnTo>
                  <a:pt x="736720" y="824061"/>
                </a:lnTo>
                <a:lnTo>
                  <a:pt x="736338" y="816818"/>
                </a:lnTo>
                <a:lnTo>
                  <a:pt x="988671" y="816818"/>
                </a:lnTo>
                <a:lnTo>
                  <a:pt x="977421" y="852723"/>
                </a:lnTo>
                <a:lnTo>
                  <a:pt x="963411" y="891246"/>
                </a:lnTo>
                <a:lnTo>
                  <a:pt x="947532" y="929543"/>
                </a:lnTo>
                <a:lnTo>
                  <a:pt x="929786" y="967612"/>
                </a:lnTo>
                <a:lnTo>
                  <a:pt x="910172" y="1005455"/>
                </a:lnTo>
                <a:lnTo>
                  <a:pt x="888690" y="1043070"/>
                </a:lnTo>
                <a:lnTo>
                  <a:pt x="865341" y="1080459"/>
                </a:lnTo>
                <a:lnTo>
                  <a:pt x="840123" y="1117620"/>
                </a:lnTo>
                <a:lnTo>
                  <a:pt x="813038" y="1154555"/>
                </a:lnTo>
                <a:lnTo>
                  <a:pt x="784085" y="1191262"/>
                </a:lnTo>
                <a:lnTo>
                  <a:pt x="753264" y="1227743"/>
                </a:lnTo>
                <a:lnTo>
                  <a:pt x="720576" y="1263997"/>
                </a:lnTo>
                <a:lnTo>
                  <a:pt x="686020" y="1300024"/>
                </a:lnTo>
                <a:lnTo>
                  <a:pt x="649596" y="1335824"/>
                </a:lnTo>
                <a:lnTo>
                  <a:pt x="611304" y="1371398"/>
                </a:lnTo>
                <a:lnTo>
                  <a:pt x="571145" y="1406745"/>
                </a:lnTo>
                <a:lnTo>
                  <a:pt x="529119" y="1441865"/>
                </a:lnTo>
                <a:lnTo>
                  <a:pt x="485225" y="1476758"/>
                </a:lnTo>
                <a:lnTo>
                  <a:pt x="439463" y="1511424"/>
                </a:lnTo>
                <a:lnTo>
                  <a:pt x="391834" y="1545864"/>
                </a:lnTo>
                <a:lnTo>
                  <a:pt x="342338" y="1580078"/>
                </a:lnTo>
                <a:lnTo>
                  <a:pt x="340718" y="1581149"/>
                </a:lnTo>
                <a:close/>
              </a:path>
            </a:pathLst>
          </a:custGeom>
          <a:solidFill>
            <a:srgbClr val="000000"/>
          </a:solidFill>
        </p:spPr>
        <p:txBody>
          <a:bodyPr wrap="square" lIns="0" tIns="0" rIns="0" bIns="0" rtlCol="0"/>
          <a:lstStyle/>
          <a:p>
            <a:endParaRPr/>
          </a:p>
        </p:txBody>
      </p:sp>
      <p:sp>
        <p:nvSpPr>
          <p:cNvPr id="19" name="bk object 19"/>
          <p:cNvSpPr/>
          <p:nvPr/>
        </p:nvSpPr>
        <p:spPr>
          <a:xfrm>
            <a:off x="342920" y="0"/>
            <a:ext cx="1016635" cy="1400175"/>
          </a:xfrm>
          <a:custGeom>
            <a:avLst/>
            <a:gdLst/>
            <a:ahLst/>
            <a:cxnLst/>
            <a:rect l="l" t="t" r="r" b="b"/>
            <a:pathLst>
              <a:path w="1016635" h="1400175">
                <a:moveTo>
                  <a:pt x="560064" y="487052"/>
                </a:moveTo>
                <a:lnTo>
                  <a:pt x="606740" y="489409"/>
                </a:lnTo>
                <a:lnTo>
                  <a:pt x="652069" y="496327"/>
                </a:lnTo>
                <a:lnTo>
                  <a:pt x="695821" y="507575"/>
                </a:lnTo>
                <a:lnTo>
                  <a:pt x="737766" y="522926"/>
                </a:lnTo>
                <a:lnTo>
                  <a:pt x="777676" y="542150"/>
                </a:lnTo>
                <a:lnTo>
                  <a:pt x="815319" y="565017"/>
                </a:lnTo>
                <a:lnTo>
                  <a:pt x="850468" y="591297"/>
                </a:lnTo>
                <a:lnTo>
                  <a:pt x="882891" y="620763"/>
                </a:lnTo>
                <a:lnTo>
                  <a:pt x="912360" y="653184"/>
                </a:lnTo>
                <a:lnTo>
                  <a:pt x="938644" y="688330"/>
                </a:lnTo>
                <a:lnTo>
                  <a:pt x="961515" y="725974"/>
                </a:lnTo>
                <a:lnTo>
                  <a:pt x="980743" y="765885"/>
                </a:lnTo>
                <a:lnTo>
                  <a:pt x="996097" y="807833"/>
                </a:lnTo>
                <a:lnTo>
                  <a:pt x="1007349" y="851590"/>
                </a:lnTo>
                <a:lnTo>
                  <a:pt x="1014268" y="896927"/>
                </a:lnTo>
                <a:lnTo>
                  <a:pt x="1016625" y="943613"/>
                </a:lnTo>
                <a:lnTo>
                  <a:pt x="1015820" y="969928"/>
                </a:lnTo>
                <a:lnTo>
                  <a:pt x="1009717" y="1021267"/>
                </a:lnTo>
                <a:lnTo>
                  <a:pt x="992793" y="1094728"/>
                </a:lnTo>
                <a:lnTo>
                  <a:pt x="974453" y="1140785"/>
                </a:lnTo>
                <a:lnTo>
                  <a:pt x="949692" y="1184464"/>
                </a:lnTo>
                <a:lnTo>
                  <a:pt x="918580" y="1225791"/>
                </a:lnTo>
                <a:lnTo>
                  <a:pt x="885137" y="1263739"/>
                </a:lnTo>
                <a:lnTo>
                  <a:pt x="847756" y="1297789"/>
                </a:lnTo>
                <a:lnTo>
                  <a:pt x="806781" y="1327582"/>
                </a:lnTo>
                <a:lnTo>
                  <a:pt x="762557" y="1352761"/>
                </a:lnTo>
                <a:lnTo>
                  <a:pt x="715428" y="1372967"/>
                </a:lnTo>
                <a:lnTo>
                  <a:pt x="665740" y="1387844"/>
                </a:lnTo>
                <a:lnTo>
                  <a:pt x="613837" y="1397032"/>
                </a:lnTo>
                <a:lnTo>
                  <a:pt x="560064" y="1400174"/>
                </a:lnTo>
                <a:lnTo>
                  <a:pt x="540639" y="1399684"/>
                </a:lnTo>
                <a:lnTo>
                  <a:pt x="521447" y="1398292"/>
                </a:lnTo>
                <a:lnTo>
                  <a:pt x="502474" y="1396115"/>
                </a:lnTo>
                <a:lnTo>
                  <a:pt x="483705" y="1393271"/>
                </a:lnTo>
                <a:lnTo>
                  <a:pt x="434205" y="1388738"/>
                </a:lnTo>
                <a:lnTo>
                  <a:pt x="386770" y="1380151"/>
                </a:lnTo>
                <a:lnTo>
                  <a:pt x="341406" y="1367498"/>
                </a:lnTo>
                <a:lnTo>
                  <a:pt x="298118" y="1350769"/>
                </a:lnTo>
                <a:lnTo>
                  <a:pt x="256914" y="1329955"/>
                </a:lnTo>
                <a:lnTo>
                  <a:pt x="217798" y="1305043"/>
                </a:lnTo>
                <a:lnTo>
                  <a:pt x="180777" y="1276025"/>
                </a:lnTo>
                <a:lnTo>
                  <a:pt x="145857" y="1242890"/>
                </a:lnTo>
                <a:lnTo>
                  <a:pt x="115273" y="1207724"/>
                </a:lnTo>
                <a:lnTo>
                  <a:pt x="88277" y="1169701"/>
                </a:lnTo>
                <a:lnTo>
                  <a:pt x="64872" y="1128820"/>
                </a:lnTo>
                <a:lnTo>
                  <a:pt x="45061" y="1085079"/>
                </a:lnTo>
                <a:lnTo>
                  <a:pt x="28846" y="1038480"/>
                </a:lnTo>
                <a:lnTo>
                  <a:pt x="16229" y="989020"/>
                </a:lnTo>
                <a:lnTo>
                  <a:pt x="7215" y="936701"/>
                </a:lnTo>
                <a:lnTo>
                  <a:pt x="1804" y="881520"/>
                </a:lnTo>
                <a:lnTo>
                  <a:pt x="0" y="823478"/>
                </a:lnTo>
                <a:lnTo>
                  <a:pt x="933" y="783364"/>
                </a:lnTo>
                <a:lnTo>
                  <a:pt x="3735" y="743477"/>
                </a:lnTo>
                <a:lnTo>
                  <a:pt x="8405" y="703818"/>
                </a:lnTo>
                <a:lnTo>
                  <a:pt x="14943" y="664385"/>
                </a:lnTo>
                <a:lnTo>
                  <a:pt x="23349" y="625180"/>
                </a:lnTo>
                <a:lnTo>
                  <a:pt x="33623" y="586202"/>
                </a:lnTo>
                <a:lnTo>
                  <a:pt x="36006" y="578598"/>
                </a:lnTo>
                <a:lnTo>
                  <a:pt x="286553" y="578598"/>
                </a:lnTo>
                <a:lnTo>
                  <a:pt x="326189" y="551971"/>
                </a:lnTo>
                <a:lnTo>
                  <a:pt x="368560" y="529461"/>
                </a:lnTo>
                <a:lnTo>
                  <a:pt x="413400" y="511391"/>
                </a:lnTo>
                <a:lnTo>
                  <a:pt x="460442" y="498085"/>
                </a:lnTo>
                <a:lnTo>
                  <a:pt x="509419" y="489864"/>
                </a:lnTo>
                <a:lnTo>
                  <a:pt x="560064" y="487052"/>
                </a:lnTo>
                <a:close/>
              </a:path>
              <a:path w="1016635" h="1400175">
                <a:moveTo>
                  <a:pt x="444578" y="0"/>
                </a:moveTo>
                <a:lnTo>
                  <a:pt x="617128" y="0"/>
                </a:lnTo>
                <a:lnTo>
                  <a:pt x="586046" y="26709"/>
                </a:lnTo>
                <a:lnTo>
                  <a:pt x="544657" y="64909"/>
                </a:lnTo>
                <a:lnTo>
                  <a:pt x="506333" y="103108"/>
                </a:lnTo>
                <a:lnTo>
                  <a:pt x="471075" y="141308"/>
                </a:lnTo>
                <a:lnTo>
                  <a:pt x="438882" y="179508"/>
                </a:lnTo>
                <a:lnTo>
                  <a:pt x="409755" y="217709"/>
                </a:lnTo>
                <a:lnTo>
                  <a:pt x="383693" y="255911"/>
                </a:lnTo>
                <a:lnTo>
                  <a:pt x="360698" y="294113"/>
                </a:lnTo>
                <a:lnTo>
                  <a:pt x="340768" y="332318"/>
                </a:lnTo>
                <a:lnTo>
                  <a:pt x="323904" y="370523"/>
                </a:lnTo>
                <a:lnTo>
                  <a:pt x="310106" y="408731"/>
                </a:lnTo>
                <a:lnTo>
                  <a:pt x="299374" y="446940"/>
                </a:lnTo>
                <a:lnTo>
                  <a:pt x="291708" y="485152"/>
                </a:lnTo>
                <a:lnTo>
                  <a:pt x="287109" y="523367"/>
                </a:lnTo>
                <a:lnTo>
                  <a:pt x="285576" y="561585"/>
                </a:lnTo>
                <a:lnTo>
                  <a:pt x="285576" y="567575"/>
                </a:lnTo>
                <a:lnTo>
                  <a:pt x="286404" y="572863"/>
                </a:lnTo>
                <a:lnTo>
                  <a:pt x="286553" y="578598"/>
                </a:lnTo>
                <a:lnTo>
                  <a:pt x="36006" y="578598"/>
                </a:lnTo>
                <a:lnTo>
                  <a:pt x="45765" y="547451"/>
                </a:lnTo>
                <a:lnTo>
                  <a:pt x="59775" y="508928"/>
                </a:lnTo>
                <a:lnTo>
                  <a:pt x="75652" y="470631"/>
                </a:lnTo>
                <a:lnTo>
                  <a:pt x="93398" y="432562"/>
                </a:lnTo>
                <a:lnTo>
                  <a:pt x="113012" y="394719"/>
                </a:lnTo>
                <a:lnTo>
                  <a:pt x="134493" y="357104"/>
                </a:lnTo>
                <a:lnTo>
                  <a:pt x="157843" y="319715"/>
                </a:lnTo>
                <a:lnTo>
                  <a:pt x="183060" y="282554"/>
                </a:lnTo>
                <a:lnTo>
                  <a:pt x="210145" y="245619"/>
                </a:lnTo>
                <a:lnTo>
                  <a:pt x="239098" y="208912"/>
                </a:lnTo>
                <a:lnTo>
                  <a:pt x="269919" y="172431"/>
                </a:lnTo>
                <a:lnTo>
                  <a:pt x="302608" y="136177"/>
                </a:lnTo>
                <a:lnTo>
                  <a:pt x="337165" y="100150"/>
                </a:lnTo>
                <a:lnTo>
                  <a:pt x="373590" y="64350"/>
                </a:lnTo>
                <a:lnTo>
                  <a:pt x="411883" y="28776"/>
                </a:lnTo>
                <a:lnTo>
                  <a:pt x="444578" y="0"/>
                </a:lnTo>
                <a:close/>
              </a:path>
            </a:pathLst>
          </a:custGeom>
          <a:solidFill>
            <a:srgbClr val="000000"/>
          </a:solidFill>
        </p:spPr>
        <p:txBody>
          <a:bodyPr wrap="square" lIns="0" tIns="0" rIns="0" bIns="0" rtlCol="0"/>
          <a:lstStyle/>
          <a:p>
            <a:endParaRPr/>
          </a:p>
        </p:txBody>
      </p:sp>
      <p:sp>
        <p:nvSpPr>
          <p:cNvPr id="20" name="bk object 20"/>
          <p:cNvSpPr/>
          <p:nvPr/>
        </p:nvSpPr>
        <p:spPr>
          <a:xfrm>
            <a:off x="1443764" y="0"/>
            <a:ext cx="1023619" cy="1400175"/>
          </a:xfrm>
          <a:custGeom>
            <a:avLst/>
            <a:gdLst/>
            <a:ahLst/>
            <a:cxnLst/>
            <a:rect l="l" t="t" r="r" b="b"/>
            <a:pathLst>
              <a:path w="1023619" h="1400175">
                <a:moveTo>
                  <a:pt x="566628" y="487052"/>
                </a:moveTo>
                <a:lnTo>
                  <a:pt x="613304" y="489410"/>
                </a:lnTo>
                <a:lnTo>
                  <a:pt x="658632" y="496330"/>
                </a:lnTo>
                <a:lnTo>
                  <a:pt x="702384" y="507583"/>
                </a:lnTo>
                <a:lnTo>
                  <a:pt x="744330" y="522938"/>
                </a:lnTo>
                <a:lnTo>
                  <a:pt x="784239" y="542167"/>
                </a:lnTo>
                <a:lnTo>
                  <a:pt x="821883" y="565039"/>
                </a:lnTo>
                <a:lnTo>
                  <a:pt x="857031" y="591325"/>
                </a:lnTo>
                <a:lnTo>
                  <a:pt x="889454" y="620795"/>
                </a:lnTo>
                <a:lnTo>
                  <a:pt x="918923" y="653219"/>
                </a:lnTo>
                <a:lnTo>
                  <a:pt x="945208" y="688368"/>
                </a:lnTo>
                <a:lnTo>
                  <a:pt x="968078" y="726011"/>
                </a:lnTo>
                <a:lnTo>
                  <a:pt x="987306" y="765920"/>
                </a:lnTo>
                <a:lnTo>
                  <a:pt x="1002660" y="807865"/>
                </a:lnTo>
                <a:lnTo>
                  <a:pt x="1013912" y="851615"/>
                </a:lnTo>
                <a:lnTo>
                  <a:pt x="1020831" y="896941"/>
                </a:lnTo>
                <a:lnTo>
                  <a:pt x="1023189" y="943613"/>
                </a:lnTo>
                <a:lnTo>
                  <a:pt x="1020831" y="990289"/>
                </a:lnTo>
                <a:lnTo>
                  <a:pt x="1013912" y="1035618"/>
                </a:lnTo>
                <a:lnTo>
                  <a:pt x="1002660" y="1079370"/>
                </a:lnTo>
                <a:lnTo>
                  <a:pt x="987306" y="1121315"/>
                </a:lnTo>
                <a:lnTo>
                  <a:pt x="968078" y="1161225"/>
                </a:lnTo>
                <a:lnTo>
                  <a:pt x="945208" y="1198868"/>
                </a:lnTo>
                <a:lnTo>
                  <a:pt x="918923" y="1234016"/>
                </a:lnTo>
                <a:lnTo>
                  <a:pt x="889454" y="1266440"/>
                </a:lnTo>
                <a:lnTo>
                  <a:pt x="857031" y="1295909"/>
                </a:lnTo>
                <a:lnTo>
                  <a:pt x="821883" y="1322193"/>
                </a:lnTo>
                <a:lnTo>
                  <a:pt x="784239" y="1345064"/>
                </a:lnTo>
                <a:lnTo>
                  <a:pt x="744330" y="1364291"/>
                </a:lnTo>
                <a:lnTo>
                  <a:pt x="702384" y="1379646"/>
                </a:lnTo>
                <a:lnTo>
                  <a:pt x="658632" y="1390897"/>
                </a:lnTo>
                <a:lnTo>
                  <a:pt x="613304" y="1397817"/>
                </a:lnTo>
                <a:lnTo>
                  <a:pt x="566628" y="1400174"/>
                </a:lnTo>
                <a:lnTo>
                  <a:pt x="547852" y="1399699"/>
                </a:lnTo>
                <a:lnTo>
                  <a:pt x="529306" y="1398364"/>
                </a:lnTo>
                <a:lnTo>
                  <a:pt x="510978" y="1396303"/>
                </a:lnTo>
                <a:lnTo>
                  <a:pt x="492860" y="1393653"/>
                </a:lnTo>
                <a:lnTo>
                  <a:pt x="441870" y="1389731"/>
                </a:lnTo>
                <a:lnTo>
                  <a:pt x="393039" y="1381571"/>
                </a:lnTo>
                <a:lnTo>
                  <a:pt x="346374" y="1369162"/>
                </a:lnTo>
                <a:lnTo>
                  <a:pt x="301883" y="1352492"/>
                </a:lnTo>
                <a:lnTo>
                  <a:pt x="259572" y="1331551"/>
                </a:lnTo>
                <a:lnTo>
                  <a:pt x="219449" y="1306325"/>
                </a:lnTo>
                <a:lnTo>
                  <a:pt x="181520" y="1276803"/>
                </a:lnTo>
                <a:lnTo>
                  <a:pt x="145793" y="1242974"/>
                </a:lnTo>
                <a:lnTo>
                  <a:pt x="115206" y="1207831"/>
                </a:lnTo>
                <a:lnTo>
                  <a:pt x="88213" y="1169819"/>
                </a:lnTo>
                <a:lnTo>
                  <a:pt x="64816" y="1128939"/>
                </a:lnTo>
                <a:lnTo>
                  <a:pt x="45015" y="1085192"/>
                </a:lnTo>
                <a:lnTo>
                  <a:pt x="28812" y="1038578"/>
                </a:lnTo>
                <a:lnTo>
                  <a:pt x="16208" y="989099"/>
                </a:lnTo>
                <a:lnTo>
                  <a:pt x="7204" y="936755"/>
                </a:lnTo>
                <a:lnTo>
                  <a:pt x="1801" y="881548"/>
                </a:lnTo>
                <a:lnTo>
                  <a:pt x="0" y="823478"/>
                </a:lnTo>
                <a:lnTo>
                  <a:pt x="934" y="783364"/>
                </a:lnTo>
                <a:lnTo>
                  <a:pt x="3736" y="743477"/>
                </a:lnTo>
                <a:lnTo>
                  <a:pt x="8406" y="703817"/>
                </a:lnTo>
                <a:lnTo>
                  <a:pt x="14944" y="664385"/>
                </a:lnTo>
                <a:lnTo>
                  <a:pt x="23351" y="625180"/>
                </a:lnTo>
                <a:lnTo>
                  <a:pt x="33625" y="586202"/>
                </a:lnTo>
                <a:lnTo>
                  <a:pt x="286850" y="583356"/>
                </a:lnTo>
                <a:lnTo>
                  <a:pt x="327133" y="555329"/>
                </a:lnTo>
                <a:lnTo>
                  <a:pt x="370359" y="531644"/>
                </a:lnTo>
                <a:lnTo>
                  <a:pt x="416225" y="512639"/>
                </a:lnTo>
                <a:lnTo>
                  <a:pt x="464427" y="498648"/>
                </a:lnTo>
                <a:lnTo>
                  <a:pt x="514663" y="490007"/>
                </a:lnTo>
                <a:lnTo>
                  <a:pt x="566628" y="487052"/>
                </a:lnTo>
                <a:close/>
              </a:path>
              <a:path w="1023619" h="1400175">
                <a:moveTo>
                  <a:pt x="444578" y="0"/>
                </a:moveTo>
                <a:lnTo>
                  <a:pt x="617124" y="0"/>
                </a:lnTo>
                <a:lnTo>
                  <a:pt x="586040" y="26708"/>
                </a:lnTo>
                <a:lnTo>
                  <a:pt x="544650" y="64908"/>
                </a:lnTo>
                <a:lnTo>
                  <a:pt x="506326" y="103108"/>
                </a:lnTo>
                <a:lnTo>
                  <a:pt x="471069" y="141308"/>
                </a:lnTo>
                <a:lnTo>
                  <a:pt x="438878" y="179508"/>
                </a:lnTo>
                <a:lnTo>
                  <a:pt x="409754" y="217709"/>
                </a:lnTo>
                <a:lnTo>
                  <a:pt x="383695" y="255911"/>
                </a:lnTo>
                <a:lnTo>
                  <a:pt x="360703" y="294113"/>
                </a:lnTo>
                <a:lnTo>
                  <a:pt x="340776" y="332317"/>
                </a:lnTo>
                <a:lnTo>
                  <a:pt x="323915" y="370523"/>
                </a:lnTo>
                <a:lnTo>
                  <a:pt x="310120" y="408731"/>
                </a:lnTo>
                <a:lnTo>
                  <a:pt x="299391" y="446940"/>
                </a:lnTo>
                <a:lnTo>
                  <a:pt x="291728" y="485152"/>
                </a:lnTo>
                <a:lnTo>
                  <a:pt x="287130" y="523367"/>
                </a:lnTo>
                <a:lnTo>
                  <a:pt x="285597" y="561585"/>
                </a:lnTo>
                <a:lnTo>
                  <a:pt x="285597" y="569295"/>
                </a:lnTo>
                <a:lnTo>
                  <a:pt x="286468" y="576113"/>
                </a:lnTo>
                <a:lnTo>
                  <a:pt x="286850" y="583356"/>
                </a:lnTo>
                <a:lnTo>
                  <a:pt x="34517" y="583356"/>
                </a:lnTo>
                <a:lnTo>
                  <a:pt x="45767" y="547451"/>
                </a:lnTo>
                <a:lnTo>
                  <a:pt x="59778" y="508927"/>
                </a:lnTo>
                <a:lnTo>
                  <a:pt x="75656" y="470631"/>
                </a:lnTo>
                <a:lnTo>
                  <a:pt x="93402" y="432561"/>
                </a:lnTo>
                <a:lnTo>
                  <a:pt x="113016" y="394719"/>
                </a:lnTo>
                <a:lnTo>
                  <a:pt x="134498" y="357103"/>
                </a:lnTo>
                <a:lnTo>
                  <a:pt x="157848" y="319715"/>
                </a:lnTo>
                <a:lnTo>
                  <a:pt x="183065" y="282554"/>
                </a:lnTo>
                <a:lnTo>
                  <a:pt x="210150" y="245619"/>
                </a:lnTo>
                <a:lnTo>
                  <a:pt x="239103" y="208911"/>
                </a:lnTo>
                <a:lnTo>
                  <a:pt x="269924" y="172431"/>
                </a:lnTo>
                <a:lnTo>
                  <a:pt x="302613" y="136177"/>
                </a:lnTo>
                <a:lnTo>
                  <a:pt x="337169" y="100150"/>
                </a:lnTo>
                <a:lnTo>
                  <a:pt x="373592" y="64349"/>
                </a:lnTo>
                <a:lnTo>
                  <a:pt x="411884" y="28776"/>
                </a:lnTo>
                <a:lnTo>
                  <a:pt x="444578" y="0"/>
                </a:lnTo>
                <a:close/>
              </a:path>
            </a:pathLst>
          </a:custGeom>
          <a:solidFill>
            <a:srgbClr val="000000"/>
          </a:solidFill>
        </p:spPr>
        <p:txBody>
          <a:bodyPr wrap="square" lIns="0" tIns="0" rIns="0" bIns="0" rtlCol="0"/>
          <a:lstStyle/>
          <a:p>
            <a:endParaRPr/>
          </a:p>
        </p:txBody>
      </p:sp>
      <p:sp>
        <p:nvSpPr>
          <p:cNvPr id="2" name="Holder 2"/>
          <p:cNvSpPr>
            <a:spLocks noGrp="1"/>
          </p:cNvSpPr>
          <p:nvPr>
            <p:ph type="ctrTitle"/>
          </p:nvPr>
        </p:nvSpPr>
        <p:spPr>
          <a:xfrm>
            <a:off x="2333228" y="1855378"/>
            <a:ext cx="5087142" cy="2572385"/>
          </a:xfrm>
          <a:prstGeom prst="rect">
            <a:avLst/>
          </a:prstGeom>
        </p:spPr>
        <p:txBody>
          <a:bodyPr wrap="square" lIns="0" tIns="0" rIns="0" bIns="0">
            <a:spAutoFit/>
          </a:bodyPr>
          <a:lstStyle>
            <a:lvl1pPr>
              <a:defRPr sz="4800" b="0" i="0">
                <a:solidFill>
                  <a:schemeClr val="bg1"/>
                </a:solidFill>
                <a:latin typeface="Arial Unicode MS"/>
                <a:cs typeface="Arial Unicode MS"/>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rgbClr val="1E3B6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rgbClr val="1E3B60"/>
                </a:solidFill>
                <a:latin typeface="Calibri"/>
                <a:cs typeface="Calibri"/>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rgbClr val="1E3B6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43317" y="809625"/>
            <a:ext cx="3666965" cy="785494"/>
          </a:xfrm>
          <a:prstGeom prst="rect">
            <a:avLst/>
          </a:prstGeom>
        </p:spPr>
        <p:txBody>
          <a:bodyPr wrap="square" lIns="0" tIns="0" rIns="0" bIns="0">
            <a:spAutoFit/>
          </a:bodyPr>
          <a:lstStyle>
            <a:lvl1pPr>
              <a:defRPr sz="4500" b="1" i="0">
                <a:solidFill>
                  <a:srgbClr val="1E3B60"/>
                </a:solidFill>
                <a:latin typeface="Calibri"/>
                <a:cs typeface="Calibri"/>
              </a:defRPr>
            </a:lvl1pPr>
          </a:lstStyle>
          <a:p>
            <a:endParaRPr/>
          </a:p>
        </p:txBody>
      </p:sp>
      <p:sp>
        <p:nvSpPr>
          <p:cNvPr id="3" name="Holder 3"/>
          <p:cNvSpPr>
            <a:spLocks noGrp="1"/>
          </p:cNvSpPr>
          <p:nvPr>
            <p:ph type="body" idx="1"/>
          </p:nvPr>
        </p:nvSpPr>
        <p:spPr>
          <a:xfrm>
            <a:off x="487680" y="1682496"/>
            <a:ext cx="8778240"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9/1/2017</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6.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2.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9403"/>
          <a:stretch/>
        </p:blipFill>
        <p:spPr>
          <a:xfrm>
            <a:off x="0" y="0"/>
            <a:ext cx="6934200" cy="7451678"/>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6096000" y="6324600"/>
            <a:ext cx="3870324" cy="883806"/>
          </a:xfrm>
          <a:prstGeom prst="rect">
            <a:avLst/>
          </a:prstGeom>
        </p:spPr>
      </p:pic>
    </p:spTree>
    <p:extLst>
      <p:ext uri="{BB962C8B-B14F-4D97-AF65-F5344CB8AC3E}">
        <p14:creationId xmlns:p14="http://schemas.microsoft.com/office/powerpoint/2010/main" val="4112570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
        <p:nvSpPr>
          <p:cNvPr id="6" name="TextBox 5"/>
          <p:cNvSpPr txBox="1"/>
          <p:nvPr/>
        </p:nvSpPr>
        <p:spPr>
          <a:xfrm>
            <a:off x="228600" y="2209800"/>
            <a:ext cx="3830760" cy="3416320"/>
          </a:xfrm>
          <a:prstGeom prst="rect">
            <a:avLst/>
          </a:prstGeom>
          <a:noFill/>
        </p:spPr>
        <p:txBody>
          <a:bodyPr wrap="square" rtlCol="0">
            <a:spAutoFit/>
          </a:bodyPr>
          <a:lstStyle/>
          <a:p>
            <a:pPr marL="457200" indent="-457200">
              <a:buBlip>
                <a:blip r:embed="rId4"/>
              </a:buBlip>
            </a:pPr>
            <a:r>
              <a:rPr lang="en-US" sz="2400" dirty="0" smtClean="0">
                <a:latin typeface="Kalinga" panose="020B0502040204020203" pitchFamily="34" charset="0"/>
                <a:cs typeface="Kalinga" panose="020B0502040204020203" pitchFamily="34" charset="0"/>
              </a:rPr>
              <a:t>The liver typically processes one standard size drink per hour.</a:t>
            </a:r>
          </a:p>
          <a:p>
            <a:pPr marL="457200" indent="-457200">
              <a:buBlip>
                <a:blip r:embed="rId4"/>
              </a:buBlip>
            </a:pPr>
            <a:endParaRPr lang="en-US" sz="2400" dirty="0">
              <a:latin typeface="Kalinga" panose="020B0502040204020203" pitchFamily="34" charset="0"/>
              <a:cs typeface="Kalinga" panose="020B0502040204020203" pitchFamily="34" charset="0"/>
            </a:endParaRPr>
          </a:p>
          <a:p>
            <a:pPr marL="457200" indent="-457200">
              <a:buBlip>
                <a:blip r:embed="rId4"/>
              </a:buBlip>
            </a:pPr>
            <a:r>
              <a:rPr lang="en-US" sz="2400" dirty="0" smtClean="0">
                <a:latin typeface="Kalinga" panose="020B0502040204020203" pitchFamily="34" charset="0"/>
                <a:cs typeface="Kalinga" panose="020B0502040204020203" pitchFamily="34" charset="0"/>
              </a:rPr>
              <a:t>Alcohol is not always served in the same size constraints of a standard drink.</a:t>
            </a:r>
            <a:endParaRPr lang="en-US" sz="2400" dirty="0">
              <a:latin typeface="Kalinga" panose="020B0502040204020203" pitchFamily="34" charset="0"/>
              <a:cs typeface="Kalinga" panose="020B0502040204020203" pitchFamily="34" charset="0"/>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5141" t="26120" r="5306" b="31343"/>
          <a:stretch/>
        </p:blipFill>
        <p:spPr>
          <a:xfrm>
            <a:off x="4423012" y="2362115"/>
            <a:ext cx="4913194" cy="311169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751" y="609600"/>
            <a:ext cx="8416098" cy="762000"/>
          </a:xfrm>
          <a:prstGeom prst="rect">
            <a:avLst/>
          </a:prstGeom>
        </p:spPr>
      </p:pic>
    </p:spTree>
    <p:extLst>
      <p:ext uri="{BB962C8B-B14F-4D97-AF65-F5344CB8AC3E}">
        <p14:creationId xmlns:p14="http://schemas.microsoft.com/office/powerpoint/2010/main" val="2028171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399" t="28545" r="6551" b="56903"/>
          <a:stretch/>
        </p:blipFill>
        <p:spPr>
          <a:xfrm>
            <a:off x="1517167" y="609600"/>
            <a:ext cx="6719267" cy="1447800"/>
          </a:xfrm>
          <a:prstGeom prst="rect">
            <a:avLst/>
          </a:prstGeom>
        </p:spPr>
      </p:pic>
      <p:sp>
        <p:nvSpPr>
          <p:cNvPr id="6" name="TextBox 5"/>
          <p:cNvSpPr txBox="1"/>
          <p:nvPr/>
        </p:nvSpPr>
        <p:spPr>
          <a:xfrm>
            <a:off x="552450" y="4960203"/>
            <a:ext cx="8648700" cy="830997"/>
          </a:xfrm>
          <a:prstGeom prst="rect">
            <a:avLst/>
          </a:prstGeom>
          <a:noFill/>
        </p:spPr>
        <p:txBody>
          <a:bodyPr wrap="square" rtlCol="0">
            <a:spAutoFit/>
          </a:bodyPr>
          <a:lstStyle/>
          <a:p>
            <a:r>
              <a:rPr lang="en-US" sz="2400" b="1" dirty="0" smtClean="0">
                <a:latin typeface="Kalinga" panose="020B0502040204020203" pitchFamily="34" charset="0"/>
                <a:cs typeface="Kalinga" panose="020B0502040204020203" pitchFamily="34" charset="0"/>
              </a:rPr>
              <a:t>Example</a:t>
            </a:r>
            <a:r>
              <a:rPr lang="en-US" sz="2400" b="1" dirty="0">
                <a:latin typeface="Kalinga" panose="020B0502040204020203" pitchFamily="34" charset="0"/>
                <a:cs typeface="Kalinga" panose="020B0502040204020203" pitchFamily="34" charset="0"/>
              </a:rPr>
              <a:t>: </a:t>
            </a:r>
            <a:r>
              <a:rPr lang="en-US" sz="2400" dirty="0">
                <a:latin typeface="Kalinga" panose="020B0502040204020203" pitchFamily="34" charset="0"/>
                <a:cs typeface="Kalinga" panose="020B0502040204020203" pitchFamily="34" charset="0"/>
              </a:rPr>
              <a:t>You order a 16 ounce beer that has a 9% ABV. How many standard drinks are you consuming?</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140" t="28125" r="6800" b="50373"/>
          <a:stretch/>
        </p:blipFill>
        <p:spPr>
          <a:xfrm>
            <a:off x="1600034" y="2445603"/>
            <a:ext cx="6553532" cy="2133599"/>
          </a:xfrm>
          <a:prstGeom prst="rect">
            <a:avLst/>
          </a:prstGeom>
        </p:spPr>
      </p:pic>
    </p:spTree>
    <p:extLst>
      <p:ext uri="{BB962C8B-B14F-4D97-AF65-F5344CB8AC3E}">
        <p14:creationId xmlns:p14="http://schemas.microsoft.com/office/powerpoint/2010/main" val="1639475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399" t="28545" r="6551" b="56903"/>
          <a:stretch/>
        </p:blipFill>
        <p:spPr>
          <a:xfrm>
            <a:off x="1517167" y="609600"/>
            <a:ext cx="6719267" cy="14478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643" t="28125" r="2820" b="53731"/>
          <a:stretch/>
        </p:blipFill>
        <p:spPr>
          <a:xfrm>
            <a:off x="1219200" y="3810000"/>
            <a:ext cx="7315200" cy="1912375"/>
          </a:xfrm>
          <a:prstGeom prst="rect">
            <a:avLst/>
          </a:prstGeom>
        </p:spPr>
      </p:pic>
      <p:sp>
        <p:nvSpPr>
          <p:cNvPr id="8" name="TextBox 7"/>
          <p:cNvSpPr txBox="1"/>
          <p:nvPr/>
        </p:nvSpPr>
        <p:spPr>
          <a:xfrm>
            <a:off x="838200" y="2667000"/>
            <a:ext cx="8648700" cy="830997"/>
          </a:xfrm>
          <a:prstGeom prst="rect">
            <a:avLst/>
          </a:prstGeom>
          <a:noFill/>
        </p:spPr>
        <p:txBody>
          <a:bodyPr wrap="square" rtlCol="0">
            <a:spAutoFit/>
          </a:bodyPr>
          <a:lstStyle/>
          <a:p>
            <a:r>
              <a:rPr lang="en-US" sz="2400" b="1" dirty="0" smtClean="0">
                <a:latin typeface="Kalinga" panose="020B0502040204020203" pitchFamily="34" charset="0"/>
                <a:cs typeface="Kalinga" panose="020B0502040204020203" pitchFamily="34" charset="0"/>
              </a:rPr>
              <a:t>Example</a:t>
            </a:r>
            <a:r>
              <a:rPr lang="en-US" sz="2400" b="1" dirty="0">
                <a:latin typeface="Kalinga" panose="020B0502040204020203" pitchFamily="34" charset="0"/>
                <a:cs typeface="Kalinga" panose="020B0502040204020203" pitchFamily="34" charset="0"/>
              </a:rPr>
              <a:t>: </a:t>
            </a:r>
            <a:r>
              <a:rPr lang="en-US" sz="2400" dirty="0">
                <a:latin typeface="Kalinga" panose="020B0502040204020203" pitchFamily="34" charset="0"/>
                <a:cs typeface="Kalinga" panose="020B0502040204020203" pitchFamily="34" charset="0"/>
              </a:rPr>
              <a:t>You order a 16 ounce beer that has a 9% ABV. How many standard drinks are you consuming?</a:t>
            </a:r>
          </a:p>
        </p:txBody>
      </p:sp>
    </p:spTree>
    <p:extLst>
      <p:ext uri="{BB962C8B-B14F-4D97-AF65-F5344CB8AC3E}">
        <p14:creationId xmlns:p14="http://schemas.microsoft.com/office/powerpoint/2010/main" val="1988849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390" t="25000" r="8292" b="47574"/>
          <a:stretch/>
        </p:blipFill>
        <p:spPr>
          <a:xfrm>
            <a:off x="2142408" y="990600"/>
            <a:ext cx="5667791" cy="2401052"/>
          </a:xfrm>
          <a:prstGeom prst="rect">
            <a:avLst/>
          </a:prstGeom>
        </p:spPr>
      </p:pic>
      <p:sp>
        <p:nvSpPr>
          <p:cNvPr id="4" name="Rectangle 3"/>
          <p:cNvSpPr/>
          <p:nvPr/>
        </p:nvSpPr>
        <p:spPr>
          <a:xfrm>
            <a:off x="1828800" y="3623608"/>
            <a:ext cx="6096000" cy="1938992"/>
          </a:xfrm>
          <a:prstGeom prst="rect">
            <a:avLst/>
          </a:prstGeom>
        </p:spPr>
        <p:txBody>
          <a:bodyPr wrap="square">
            <a:spAutoFit/>
          </a:bodyPr>
          <a:lstStyle/>
          <a:p>
            <a:pPr algn="ctr"/>
            <a:r>
              <a:rPr lang="en-US" sz="4000" b="1" dirty="0">
                <a:latin typeface="Kalinga" panose="020B0502040204020203" pitchFamily="34" charset="0"/>
                <a:cs typeface="Kalinga" panose="020B0502040204020203" pitchFamily="34" charset="0"/>
              </a:rPr>
              <a:t>What impacts the way a person responds to alcohol?</a:t>
            </a:r>
          </a:p>
        </p:txBody>
      </p:sp>
    </p:spTree>
    <p:extLst>
      <p:ext uri="{BB962C8B-B14F-4D97-AF65-F5344CB8AC3E}">
        <p14:creationId xmlns:p14="http://schemas.microsoft.com/office/powerpoint/2010/main" val="4239865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6362" t="41944" r="74888" b="39185"/>
          <a:stretch/>
        </p:blipFill>
        <p:spPr>
          <a:xfrm>
            <a:off x="1246706" y="2067674"/>
            <a:ext cx="821365" cy="1240006"/>
          </a:xfrm>
          <a:prstGeom prst="rect">
            <a:avLst/>
          </a:prstGeom>
        </p:spPr>
      </p:pic>
      <p:sp>
        <p:nvSpPr>
          <p:cNvPr id="16" name="Content Placeholder 2"/>
          <p:cNvSpPr txBox="1">
            <a:spLocks/>
          </p:cNvSpPr>
          <p:nvPr/>
        </p:nvSpPr>
        <p:spPr>
          <a:xfrm>
            <a:off x="2246610" y="2550424"/>
            <a:ext cx="4742282" cy="4002776"/>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smtClean="0">
                <a:solidFill>
                  <a:sysClr val="windowText" lastClr="000000"/>
                </a:solidFill>
                <a:latin typeface="Kalinga" panose="020B0502040204020203" pitchFamily="34" charset="0"/>
                <a:cs typeface="Kalinga" panose="020B0502040204020203" pitchFamily="34" charset="0"/>
              </a:rPr>
              <a:t>Strength of drink</a:t>
            </a:r>
          </a:p>
          <a:p>
            <a:endParaRPr lang="en-US" b="1" kern="0" dirty="0" smtClean="0">
              <a:solidFill>
                <a:sysClr val="windowText" lastClr="000000"/>
              </a:solidFill>
              <a:latin typeface="Kalinga" panose="020B0502040204020203" pitchFamily="34" charset="0"/>
              <a:cs typeface="Kalinga" panose="020B0502040204020203" pitchFamily="34" charset="0"/>
            </a:endParaRPr>
          </a:p>
          <a:p>
            <a:endParaRPr lang="en-US" b="1" kern="0" dirty="0" smtClean="0">
              <a:solidFill>
                <a:sysClr val="windowText" lastClr="000000"/>
              </a:solidFill>
              <a:latin typeface="Kalinga" panose="020B0502040204020203" pitchFamily="34" charset="0"/>
              <a:cs typeface="Kalinga" panose="020B0502040204020203" pitchFamily="34" charset="0"/>
            </a:endParaRPr>
          </a:p>
          <a:p>
            <a:endParaRPr lang="en-US" b="1" kern="0" dirty="0" smtClean="0">
              <a:solidFill>
                <a:sysClr val="windowText" lastClr="000000"/>
              </a:solidFill>
              <a:latin typeface="Kalinga" panose="020B0502040204020203" pitchFamily="34" charset="0"/>
              <a:cs typeface="Kalinga" panose="020B0502040204020203" pitchFamily="34" charset="0"/>
            </a:endParaRPr>
          </a:p>
          <a:p>
            <a:endParaRPr lang="en-US" b="1" kern="0" dirty="0" smtClean="0">
              <a:solidFill>
                <a:sysClr val="windowText" lastClr="000000"/>
              </a:solidFill>
              <a:latin typeface="Kalinga" panose="020B0502040204020203" pitchFamily="34" charset="0"/>
              <a:cs typeface="Kalinga" panose="020B0502040204020203" pitchFamily="34" charset="0"/>
            </a:endParaRPr>
          </a:p>
          <a:p>
            <a:r>
              <a:rPr lang="en-US" b="1" kern="0" dirty="0" smtClean="0">
                <a:solidFill>
                  <a:sysClr val="windowText" lastClr="000000"/>
                </a:solidFill>
                <a:latin typeface="Kalinga" panose="020B0502040204020203" pitchFamily="34" charset="0"/>
                <a:cs typeface="Kalinga" panose="020B0502040204020203" pitchFamily="34" charset="0"/>
              </a:rPr>
              <a:t>Rate of Consumption</a:t>
            </a:r>
          </a:p>
          <a:p>
            <a:endParaRPr lang="en-US" b="1" kern="0" dirty="0" smtClean="0">
              <a:solidFill>
                <a:sysClr val="windowText" lastClr="000000"/>
              </a:solidFill>
              <a:latin typeface="Kalinga" panose="020B0502040204020203" pitchFamily="34" charset="0"/>
              <a:cs typeface="Kalinga" panose="020B0502040204020203" pitchFamily="34" charset="0"/>
            </a:endParaRPr>
          </a:p>
          <a:p>
            <a:endParaRPr lang="en-US" b="1" kern="0" dirty="0" smtClean="0">
              <a:solidFill>
                <a:sysClr val="windowText" lastClr="000000"/>
              </a:solidFill>
              <a:latin typeface="Kalinga" panose="020B0502040204020203" pitchFamily="34" charset="0"/>
              <a:cs typeface="Kalinga" panose="020B0502040204020203" pitchFamily="34" charset="0"/>
            </a:endParaRPr>
          </a:p>
          <a:p>
            <a:endParaRPr lang="en-US" b="1" kern="0" dirty="0" smtClean="0">
              <a:solidFill>
                <a:sysClr val="windowText" lastClr="000000"/>
              </a:solidFill>
              <a:latin typeface="Kalinga" panose="020B0502040204020203" pitchFamily="34" charset="0"/>
              <a:cs typeface="Kalinga" panose="020B0502040204020203" pitchFamily="34" charset="0"/>
            </a:endParaRPr>
          </a:p>
          <a:p>
            <a:r>
              <a:rPr lang="en-US" b="1" kern="0" dirty="0" smtClean="0">
                <a:solidFill>
                  <a:sysClr val="windowText" lastClr="000000"/>
                </a:solidFill>
                <a:latin typeface="Kalinga" panose="020B0502040204020203" pitchFamily="34" charset="0"/>
                <a:cs typeface="Kalinga" panose="020B0502040204020203" pitchFamily="34" charset="0"/>
              </a:rPr>
              <a:t>Gender</a:t>
            </a:r>
          </a:p>
          <a:p>
            <a:endParaRPr lang="en-US" b="1" kern="0" dirty="0">
              <a:solidFill>
                <a:sysClr val="windowText" lastClr="000000"/>
              </a:solidFill>
              <a:latin typeface="Kalinga" panose="020B0502040204020203" pitchFamily="34" charset="0"/>
              <a:cs typeface="Kalinga" panose="020B0502040204020203" pitchFamily="34" charset="0"/>
            </a:endParaRP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62988" t="67624" r="6187" b="14752"/>
          <a:stretch/>
        </p:blipFill>
        <p:spPr>
          <a:xfrm>
            <a:off x="1049019" y="3546267"/>
            <a:ext cx="1155050" cy="990600"/>
          </a:xfrm>
          <a:prstGeom prst="rect">
            <a:avLst/>
          </a:prstGeom>
        </p:spPr>
      </p:pic>
      <p:sp>
        <p:nvSpPr>
          <p:cNvPr id="18" name="Content Placeholder 2"/>
          <p:cNvSpPr txBox="1">
            <a:spLocks/>
          </p:cNvSpPr>
          <p:nvPr/>
        </p:nvSpPr>
        <p:spPr>
          <a:xfrm>
            <a:off x="6818815" y="2550424"/>
            <a:ext cx="1867985" cy="3633444"/>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smtClean="0">
                <a:solidFill>
                  <a:sysClr val="windowText" lastClr="000000"/>
                </a:solidFill>
                <a:latin typeface="Kalinga" panose="020B0502040204020203" pitchFamily="34" charset="0"/>
                <a:cs typeface="Kalinga" panose="020B0502040204020203" pitchFamily="34" charset="0"/>
              </a:rPr>
              <a:t>Body Weight</a:t>
            </a:r>
          </a:p>
          <a:p>
            <a:endParaRPr lang="en-US" b="1" kern="0" dirty="0" smtClean="0">
              <a:solidFill>
                <a:sysClr val="windowText" lastClr="000000"/>
              </a:solidFill>
              <a:latin typeface="Kalinga" panose="020B0502040204020203" pitchFamily="34" charset="0"/>
              <a:cs typeface="Kalinga" panose="020B0502040204020203" pitchFamily="34" charset="0"/>
            </a:endParaRPr>
          </a:p>
          <a:p>
            <a:endParaRPr lang="en-US" b="1" kern="0" dirty="0" smtClean="0">
              <a:solidFill>
                <a:sysClr val="windowText" lastClr="000000"/>
              </a:solidFill>
              <a:latin typeface="Kalinga" panose="020B0502040204020203" pitchFamily="34" charset="0"/>
              <a:cs typeface="Kalinga" panose="020B0502040204020203" pitchFamily="34" charset="0"/>
            </a:endParaRPr>
          </a:p>
          <a:p>
            <a:endParaRPr lang="en-US" b="1" kern="0" dirty="0" smtClean="0">
              <a:solidFill>
                <a:sysClr val="windowText" lastClr="000000"/>
              </a:solidFill>
              <a:latin typeface="Kalinga" panose="020B0502040204020203" pitchFamily="34" charset="0"/>
              <a:cs typeface="Kalinga" panose="020B0502040204020203" pitchFamily="34" charset="0"/>
            </a:endParaRPr>
          </a:p>
          <a:p>
            <a:endParaRPr lang="en-US" b="1" kern="0" dirty="0" smtClean="0">
              <a:solidFill>
                <a:sysClr val="windowText" lastClr="000000"/>
              </a:solidFill>
              <a:latin typeface="Kalinga" panose="020B0502040204020203" pitchFamily="34" charset="0"/>
              <a:cs typeface="Kalinga" panose="020B0502040204020203" pitchFamily="34" charset="0"/>
            </a:endParaRPr>
          </a:p>
          <a:p>
            <a:r>
              <a:rPr lang="en-US" b="1" kern="0" dirty="0" smtClean="0">
                <a:solidFill>
                  <a:sysClr val="windowText" lastClr="000000"/>
                </a:solidFill>
                <a:latin typeface="Kalinga" panose="020B0502040204020203" pitchFamily="34" charset="0"/>
                <a:cs typeface="Kalinga" panose="020B0502040204020203" pitchFamily="34" charset="0"/>
              </a:rPr>
              <a:t>Food</a:t>
            </a:r>
          </a:p>
          <a:p>
            <a:endParaRPr lang="en-US" b="1" kern="0" dirty="0" smtClean="0">
              <a:solidFill>
                <a:sysClr val="windowText" lastClr="000000"/>
              </a:solidFill>
              <a:latin typeface="Kalinga" panose="020B0502040204020203" pitchFamily="34" charset="0"/>
              <a:cs typeface="Kalinga" panose="020B0502040204020203" pitchFamily="34" charset="0"/>
            </a:endParaRPr>
          </a:p>
          <a:p>
            <a:endParaRPr lang="en-US" b="1" kern="0" dirty="0" smtClean="0">
              <a:solidFill>
                <a:sysClr val="windowText" lastClr="000000"/>
              </a:solidFill>
              <a:latin typeface="Kalinga" panose="020B0502040204020203" pitchFamily="34" charset="0"/>
              <a:cs typeface="Kalinga" panose="020B0502040204020203" pitchFamily="34" charset="0"/>
            </a:endParaRPr>
          </a:p>
          <a:p>
            <a:endParaRPr lang="en-US" b="1" kern="0" dirty="0" smtClean="0">
              <a:solidFill>
                <a:sysClr val="windowText" lastClr="000000"/>
              </a:solidFill>
              <a:latin typeface="Kalinga" panose="020B0502040204020203" pitchFamily="34" charset="0"/>
              <a:cs typeface="Kalinga" panose="020B0502040204020203" pitchFamily="34" charset="0"/>
            </a:endParaRPr>
          </a:p>
          <a:p>
            <a:r>
              <a:rPr lang="en-US" b="1" kern="0" dirty="0" smtClean="0">
                <a:solidFill>
                  <a:sysClr val="windowText" lastClr="000000"/>
                </a:solidFill>
                <a:latin typeface="Kalinga" panose="020B0502040204020203" pitchFamily="34" charset="0"/>
                <a:cs typeface="Kalinga" panose="020B0502040204020203" pitchFamily="34" charset="0"/>
              </a:rPr>
              <a:t>Drug Use</a:t>
            </a:r>
          </a:p>
          <a:p>
            <a:endParaRPr lang="en-US" b="1" kern="0" dirty="0">
              <a:solidFill>
                <a:sysClr val="windowText" lastClr="000000"/>
              </a:solidFill>
              <a:latin typeface="Kalinga" panose="020B0502040204020203" pitchFamily="34" charset="0"/>
              <a:cs typeface="Kalinga" panose="020B0502040204020203"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8431" t="3779" r="68459" b="79506"/>
          <a:stretch/>
        </p:blipFill>
        <p:spPr>
          <a:xfrm>
            <a:off x="5619108" y="2139009"/>
            <a:ext cx="1011456" cy="1097335"/>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61831" t="25158" r="6831" b="58127"/>
          <a:stretch/>
        </p:blipFill>
        <p:spPr>
          <a:xfrm>
            <a:off x="5584532" y="3637402"/>
            <a:ext cx="1086293" cy="869078"/>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6860" t="47577" r="51168" b="31816"/>
          <a:stretch/>
        </p:blipFill>
        <p:spPr>
          <a:xfrm>
            <a:off x="971589" y="4804077"/>
            <a:ext cx="1143000" cy="841747"/>
          </a:xfrm>
          <a:prstGeom prst="rect">
            <a:avLst/>
          </a:prstGeom>
        </p:spPr>
      </p:pic>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61168" t="71347" r="5296" b="6357"/>
          <a:stretch/>
        </p:blipFill>
        <p:spPr>
          <a:xfrm>
            <a:off x="5543589" y="4645308"/>
            <a:ext cx="1162493" cy="1159284"/>
          </a:xfrm>
          <a:prstGeom prst="rect">
            <a:avLst/>
          </a:prstGeom>
        </p:spPr>
      </p:pic>
      <p:cxnSp>
        <p:nvCxnSpPr>
          <p:cNvPr id="23" name="Straight Connector 22"/>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37127" b="56530"/>
          <a:stretch/>
        </p:blipFill>
        <p:spPr>
          <a:xfrm>
            <a:off x="818456" y="914400"/>
            <a:ext cx="8108574" cy="685800"/>
          </a:xfrm>
          <a:prstGeom prst="rect">
            <a:avLst/>
          </a:prstGeom>
        </p:spPr>
      </p:pic>
    </p:spTree>
    <p:extLst>
      <p:ext uri="{BB962C8B-B14F-4D97-AF65-F5344CB8AC3E}">
        <p14:creationId xmlns:p14="http://schemas.microsoft.com/office/powerpoint/2010/main" val="3933526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30597" r="4312" b="45522"/>
          <a:stretch/>
        </p:blipFill>
        <p:spPr>
          <a:xfrm>
            <a:off x="2875234" y="646499"/>
            <a:ext cx="4003133" cy="1332065"/>
          </a:xfrm>
          <a:prstGeom prst="rect">
            <a:avLst/>
          </a:prstGeom>
        </p:spPr>
      </p:pic>
      <p:cxnSp>
        <p:nvCxnSpPr>
          <p:cNvPr id="16" name="Straight Connector 15"/>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
        <p:nvSpPr>
          <p:cNvPr id="18" name="TextBox 17"/>
          <p:cNvSpPr txBox="1"/>
          <p:nvPr/>
        </p:nvSpPr>
        <p:spPr>
          <a:xfrm>
            <a:off x="533400" y="2622713"/>
            <a:ext cx="5501561" cy="3046988"/>
          </a:xfrm>
          <a:prstGeom prst="rect">
            <a:avLst/>
          </a:prstGeom>
          <a:noFill/>
        </p:spPr>
        <p:txBody>
          <a:bodyPr wrap="square" rtlCol="0">
            <a:spAutoFit/>
          </a:bodyPr>
          <a:lstStyle/>
          <a:p>
            <a:pPr marL="457200" indent="-457200">
              <a:buBlip>
                <a:blip r:embed="rId5"/>
              </a:buBlip>
            </a:pPr>
            <a:r>
              <a:rPr lang="en-US" sz="2400" dirty="0">
                <a:latin typeface="Kalinga" panose="020B0502040204020203" pitchFamily="34" charset="0"/>
                <a:cs typeface="Kalinga" panose="020B0502040204020203" pitchFamily="34" charset="0"/>
              </a:rPr>
              <a:t>Blood alcohol concentration (BAC) is the amount of alcohol that is present in the blood stream.</a:t>
            </a:r>
          </a:p>
          <a:p>
            <a:pPr marL="457200" indent="-457200">
              <a:buBlip>
                <a:blip r:embed="rId5"/>
              </a:buBlip>
            </a:pPr>
            <a:endParaRPr lang="en-US" sz="2400" dirty="0">
              <a:latin typeface="Kalinga" panose="020B0502040204020203" pitchFamily="34" charset="0"/>
              <a:cs typeface="Kalinga" panose="020B0502040204020203" pitchFamily="34" charset="0"/>
            </a:endParaRPr>
          </a:p>
          <a:p>
            <a:pPr marL="457200" indent="-457200">
              <a:buBlip>
                <a:blip r:embed="rId5"/>
              </a:buBlip>
            </a:pPr>
            <a:r>
              <a:rPr lang="en-US" sz="2400" dirty="0">
                <a:latin typeface="Kalinga" panose="020B0502040204020203" pitchFamily="34" charset="0"/>
                <a:cs typeface="Kalinga" panose="020B0502040204020203" pitchFamily="34" charset="0"/>
              </a:rPr>
              <a:t>At certain BAC levels, alcohol has been shown to alter a person’s visual functions and </a:t>
            </a:r>
            <a:r>
              <a:rPr lang="en-US" sz="2400" dirty="0" smtClean="0">
                <a:latin typeface="Kalinga" panose="020B0502040204020203" pitchFamily="34" charset="0"/>
                <a:cs typeface="Kalinga" panose="020B0502040204020203" pitchFamily="34" charset="0"/>
              </a:rPr>
              <a:t>perceptions.</a:t>
            </a:r>
            <a:endParaRPr lang="en-US" sz="2400" dirty="0">
              <a:latin typeface="Kalinga" panose="020B0502040204020203" pitchFamily="34" charset="0"/>
              <a:cs typeface="Kalinga" panose="020B0502040204020203" pitchFamily="34" charset="0"/>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3549" t="25059" r="18491" b="25560"/>
          <a:stretch/>
        </p:blipFill>
        <p:spPr>
          <a:xfrm>
            <a:off x="6112674" y="2340046"/>
            <a:ext cx="3179928" cy="3612323"/>
          </a:xfrm>
          <a:prstGeom prst="rect">
            <a:avLst/>
          </a:prstGeom>
        </p:spPr>
      </p:pic>
    </p:spTree>
    <p:extLst>
      <p:ext uri="{BB962C8B-B14F-4D97-AF65-F5344CB8AC3E}">
        <p14:creationId xmlns:p14="http://schemas.microsoft.com/office/powerpoint/2010/main" val="1319955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30161" y="1196522"/>
            <a:ext cx="4001770" cy="2651760"/>
          </a:xfrm>
          <a:custGeom>
            <a:avLst/>
            <a:gdLst/>
            <a:ahLst/>
            <a:cxnLst/>
            <a:rect l="l" t="t" r="r" b="b"/>
            <a:pathLst>
              <a:path w="4001770" h="2651760">
                <a:moveTo>
                  <a:pt x="2723095" y="1284310"/>
                </a:moveTo>
                <a:lnTo>
                  <a:pt x="2541441" y="1332508"/>
                </a:lnTo>
                <a:lnTo>
                  <a:pt x="2522641" y="93497"/>
                </a:lnTo>
                <a:lnTo>
                  <a:pt x="2527147" y="64062"/>
                </a:lnTo>
                <a:lnTo>
                  <a:pt x="2540275" y="38001"/>
                </a:lnTo>
                <a:lnTo>
                  <a:pt x="2560729" y="17402"/>
                </a:lnTo>
                <a:lnTo>
                  <a:pt x="2587212" y="4349"/>
                </a:lnTo>
                <a:lnTo>
                  <a:pt x="2616603" y="0"/>
                </a:lnTo>
                <a:lnTo>
                  <a:pt x="2645468" y="5154"/>
                </a:lnTo>
                <a:lnTo>
                  <a:pt x="2671396" y="18928"/>
                </a:lnTo>
                <a:lnTo>
                  <a:pt x="2691976" y="40436"/>
                </a:lnTo>
                <a:lnTo>
                  <a:pt x="2900872" y="347408"/>
                </a:lnTo>
                <a:lnTo>
                  <a:pt x="2710231" y="397991"/>
                </a:lnTo>
                <a:lnTo>
                  <a:pt x="2723095" y="1284310"/>
                </a:lnTo>
                <a:close/>
              </a:path>
              <a:path w="4001770" h="2651760">
                <a:moveTo>
                  <a:pt x="800082" y="2005942"/>
                </a:moveTo>
                <a:lnTo>
                  <a:pt x="116848" y="2187224"/>
                </a:lnTo>
                <a:lnTo>
                  <a:pt x="79776" y="2189147"/>
                </a:lnTo>
                <a:lnTo>
                  <a:pt x="45864" y="2176729"/>
                </a:lnTo>
                <a:lnTo>
                  <a:pt x="18822" y="2152470"/>
                </a:lnTo>
                <a:lnTo>
                  <a:pt x="2362" y="2118870"/>
                </a:lnTo>
                <a:lnTo>
                  <a:pt x="0" y="2081529"/>
                </a:lnTo>
                <a:lnTo>
                  <a:pt x="11458" y="2047055"/>
                </a:lnTo>
                <a:lnTo>
                  <a:pt x="34753" y="2019459"/>
                </a:lnTo>
                <a:lnTo>
                  <a:pt x="67902" y="2002750"/>
                </a:lnTo>
                <a:lnTo>
                  <a:pt x="684982" y="1839021"/>
                </a:lnTo>
                <a:lnTo>
                  <a:pt x="730071" y="801425"/>
                </a:lnTo>
                <a:lnTo>
                  <a:pt x="749744" y="748147"/>
                </a:lnTo>
                <a:lnTo>
                  <a:pt x="796878" y="716331"/>
                </a:lnTo>
                <a:lnTo>
                  <a:pt x="825894" y="712552"/>
                </a:lnTo>
                <a:lnTo>
                  <a:pt x="853714" y="717802"/>
                </a:lnTo>
                <a:lnTo>
                  <a:pt x="878693" y="731211"/>
                </a:lnTo>
                <a:lnTo>
                  <a:pt x="899185" y="751908"/>
                </a:lnTo>
                <a:lnTo>
                  <a:pt x="1096354" y="1029468"/>
                </a:lnTo>
                <a:lnTo>
                  <a:pt x="903955" y="1080518"/>
                </a:lnTo>
                <a:lnTo>
                  <a:pt x="868482" y="1918101"/>
                </a:lnTo>
                <a:lnTo>
                  <a:pt x="862382" y="1947270"/>
                </a:lnTo>
                <a:lnTo>
                  <a:pt x="848120" y="1973159"/>
                </a:lnTo>
                <a:lnTo>
                  <a:pt x="826940" y="1993480"/>
                </a:lnTo>
                <a:lnTo>
                  <a:pt x="800082" y="2005942"/>
                </a:lnTo>
                <a:close/>
              </a:path>
              <a:path w="4001770" h="2651760">
                <a:moveTo>
                  <a:pt x="3045331" y="777176"/>
                </a:moveTo>
                <a:lnTo>
                  <a:pt x="2989758" y="776095"/>
                </a:lnTo>
                <a:lnTo>
                  <a:pt x="2945768" y="743193"/>
                </a:lnTo>
                <a:lnTo>
                  <a:pt x="2710231" y="397991"/>
                </a:lnTo>
                <a:lnTo>
                  <a:pt x="2900872" y="347408"/>
                </a:lnTo>
                <a:lnTo>
                  <a:pt x="3064909" y="588459"/>
                </a:lnTo>
                <a:lnTo>
                  <a:pt x="3888619" y="372228"/>
                </a:lnTo>
                <a:lnTo>
                  <a:pt x="3957874" y="378390"/>
                </a:lnTo>
                <a:lnTo>
                  <a:pt x="3999430" y="431103"/>
                </a:lnTo>
                <a:lnTo>
                  <a:pt x="4001387" y="466918"/>
                </a:lnTo>
                <a:lnTo>
                  <a:pt x="3989038" y="498035"/>
                </a:lnTo>
                <a:lnTo>
                  <a:pt x="3964853" y="522274"/>
                </a:lnTo>
                <a:lnTo>
                  <a:pt x="3931299" y="537456"/>
                </a:lnTo>
                <a:lnTo>
                  <a:pt x="3045331" y="777176"/>
                </a:lnTo>
                <a:close/>
              </a:path>
              <a:path w="4001770" h="2651760">
                <a:moveTo>
                  <a:pt x="2091863" y="2648172"/>
                </a:moveTo>
                <a:lnTo>
                  <a:pt x="2090778" y="2648460"/>
                </a:lnTo>
                <a:lnTo>
                  <a:pt x="2062912" y="2651443"/>
                </a:lnTo>
                <a:lnTo>
                  <a:pt x="2035867" y="2646042"/>
                </a:lnTo>
                <a:lnTo>
                  <a:pt x="2011515" y="2632739"/>
                </a:lnTo>
                <a:lnTo>
                  <a:pt x="1991724" y="2612019"/>
                </a:lnTo>
                <a:lnTo>
                  <a:pt x="903955" y="1080518"/>
                </a:lnTo>
                <a:lnTo>
                  <a:pt x="1096354" y="1029468"/>
                </a:lnTo>
                <a:lnTo>
                  <a:pt x="1973893" y="2264806"/>
                </a:lnTo>
                <a:lnTo>
                  <a:pt x="2154934" y="2216771"/>
                </a:lnTo>
                <a:lnTo>
                  <a:pt x="2156434" y="2559024"/>
                </a:lnTo>
                <a:lnTo>
                  <a:pt x="2151888" y="2588307"/>
                </a:lnTo>
                <a:lnTo>
                  <a:pt x="2138693" y="2614113"/>
                </a:lnTo>
                <a:lnTo>
                  <a:pt x="2118225" y="2634662"/>
                </a:lnTo>
                <a:lnTo>
                  <a:pt x="2091863" y="2648172"/>
                </a:lnTo>
                <a:close/>
              </a:path>
              <a:path w="4001770" h="2651760">
                <a:moveTo>
                  <a:pt x="2154934" y="2216771"/>
                </a:moveTo>
                <a:lnTo>
                  <a:pt x="1973893" y="2264806"/>
                </a:lnTo>
                <a:lnTo>
                  <a:pt x="1967799" y="907432"/>
                </a:lnTo>
                <a:lnTo>
                  <a:pt x="1972180" y="879028"/>
                </a:lnTo>
                <a:lnTo>
                  <a:pt x="1984545" y="854059"/>
                </a:lnTo>
                <a:lnTo>
                  <a:pt x="2003668" y="834049"/>
                </a:lnTo>
                <a:lnTo>
                  <a:pt x="2028320" y="820520"/>
                </a:lnTo>
                <a:lnTo>
                  <a:pt x="2055938" y="815026"/>
                </a:lnTo>
                <a:lnTo>
                  <a:pt x="2083499" y="817931"/>
                </a:lnTo>
                <a:lnTo>
                  <a:pt x="2109086" y="828982"/>
                </a:lnTo>
                <a:lnTo>
                  <a:pt x="2130781" y="847926"/>
                </a:lnTo>
                <a:lnTo>
                  <a:pt x="2351782" y="1108709"/>
                </a:lnTo>
                <a:lnTo>
                  <a:pt x="2150312" y="1162165"/>
                </a:lnTo>
                <a:lnTo>
                  <a:pt x="2154934" y="2216771"/>
                </a:lnTo>
                <a:close/>
              </a:path>
              <a:path w="4001770" h="2651760">
                <a:moveTo>
                  <a:pt x="2667550" y="1676546"/>
                </a:moveTo>
                <a:lnTo>
                  <a:pt x="2639306" y="1682207"/>
                </a:lnTo>
                <a:lnTo>
                  <a:pt x="2611423" y="1679387"/>
                </a:lnTo>
                <a:lnTo>
                  <a:pt x="2585717" y="1668367"/>
                </a:lnTo>
                <a:lnTo>
                  <a:pt x="2564005" y="1649428"/>
                </a:lnTo>
                <a:lnTo>
                  <a:pt x="2150312" y="1162165"/>
                </a:lnTo>
                <a:lnTo>
                  <a:pt x="2351782" y="1108709"/>
                </a:lnTo>
                <a:lnTo>
                  <a:pt x="2541441" y="1332508"/>
                </a:lnTo>
                <a:lnTo>
                  <a:pt x="2723095" y="1284310"/>
                </a:lnTo>
                <a:lnTo>
                  <a:pt x="2727495" y="1587464"/>
                </a:lnTo>
                <a:lnTo>
                  <a:pt x="2723774" y="1615892"/>
                </a:lnTo>
                <a:lnTo>
                  <a:pt x="2711742" y="1641299"/>
                </a:lnTo>
                <a:lnTo>
                  <a:pt x="2692601" y="1662059"/>
                </a:lnTo>
                <a:lnTo>
                  <a:pt x="2667550" y="1676546"/>
                </a:lnTo>
                <a:close/>
              </a:path>
            </a:pathLst>
          </a:custGeom>
          <a:solidFill>
            <a:srgbClr val="FFFFFF"/>
          </a:solidFill>
        </p:spPr>
        <p:txBody>
          <a:bodyPr wrap="square" lIns="0" tIns="0" rIns="0" bIns="0" rtlCol="0"/>
          <a:lstStyle/>
          <a:p>
            <a:endParaRPr/>
          </a:p>
        </p:txBody>
      </p:sp>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7115" t="35166" r="29811" b="35465"/>
          <a:stretch/>
        </p:blipFill>
        <p:spPr>
          <a:xfrm>
            <a:off x="6015608" y="2916621"/>
            <a:ext cx="3048000" cy="268943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588" t="25059" r="8542" b="55970"/>
          <a:stretch/>
        </p:blipFill>
        <p:spPr>
          <a:xfrm>
            <a:off x="2382187" y="435383"/>
            <a:ext cx="4989227" cy="1469617"/>
          </a:xfrm>
          <a:prstGeom prst="rect">
            <a:avLst/>
          </a:prstGeom>
        </p:spPr>
      </p:pic>
      <p:sp>
        <p:nvSpPr>
          <p:cNvPr id="14" name="TextBox 13"/>
          <p:cNvSpPr txBox="1"/>
          <p:nvPr/>
        </p:nvSpPr>
        <p:spPr>
          <a:xfrm>
            <a:off x="296028" y="2522402"/>
            <a:ext cx="5501561" cy="3477875"/>
          </a:xfrm>
          <a:prstGeom prst="rect">
            <a:avLst/>
          </a:prstGeom>
          <a:noFill/>
        </p:spPr>
        <p:txBody>
          <a:bodyPr wrap="square" rtlCol="0">
            <a:spAutoFit/>
          </a:bodyPr>
          <a:lstStyle/>
          <a:p>
            <a:pPr marL="457200" indent="-457200">
              <a:buBlip>
                <a:blip r:embed="rId5"/>
              </a:buBlip>
            </a:pPr>
            <a:r>
              <a:rPr lang="en-US" sz="2000" dirty="0" smtClean="0">
                <a:latin typeface="Kalinga" panose="020B0502040204020203" pitchFamily="34" charset="0"/>
                <a:cs typeface="Kalinga" panose="020B0502040204020203" pitchFamily="34" charset="0"/>
              </a:rPr>
              <a:t>BAC can be estimated based on the number of standard size drinks, weight and gender.</a:t>
            </a:r>
            <a:endParaRPr lang="en-US" sz="2000" dirty="0">
              <a:latin typeface="Kalinga" panose="020B0502040204020203" pitchFamily="34" charset="0"/>
              <a:cs typeface="Kalinga" panose="020B0502040204020203" pitchFamily="34" charset="0"/>
            </a:endParaRPr>
          </a:p>
          <a:p>
            <a:pPr marL="457200" indent="-457200">
              <a:buBlip>
                <a:blip r:embed="rId5"/>
              </a:buBlip>
            </a:pPr>
            <a:endParaRPr lang="en-US" sz="2000" dirty="0">
              <a:latin typeface="Kalinga" panose="020B0502040204020203" pitchFamily="34" charset="0"/>
              <a:cs typeface="Kalinga" panose="020B0502040204020203" pitchFamily="34" charset="0"/>
            </a:endParaRPr>
          </a:p>
          <a:p>
            <a:pPr marL="457200" indent="-457200">
              <a:buBlip>
                <a:blip r:embed="rId5"/>
              </a:buBlip>
            </a:pPr>
            <a:r>
              <a:rPr lang="en-US" sz="2000" dirty="0">
                <a:latin typeface="Kalinga" panose="020B0502040204020203" pitchFamily="34" charset="0"/>
                <a:cs typeface="Kalinga" panose="020B0502040204020203" pitchFamily="34" charset="0"/>
              </a:rPr>
              <a:t>If a man weighing </a:t>
            </a:r>
            <a:r>
              <a:rPr lang="en-US" sz="2000" b="1" dirty="0">
                <a:latin typeface="Kalinga" panose="020B0502040204020203" pitchFamily="34" charset="0"/>
                <a:cs typeface="Kalinga" panose="020B0502040204020203" pitchFamily="34" charset="0"/>
              </a:rPr>
              <a:t>140 pounds</a:t>
            </a:r>
            <a:r>
              <a:rPr lang="en-US" sz="2000" dirty="0">
                <a:latin typeface="Kalinga" panose="020B0502040204020203" pitchFamily="34" charset="0"/>
                <a:cs typeface="Kalinga" panose="020B0502040204020203" pitchFamily="34" charset="0"/>
              </a:rPr>
              <a:t> has </a:t>
            </a:r>
            <a:r>
              <a:rPr lang="en-US" sz="2000" b="1" dirty="0">
                <a:latin typeface="Kalinga" panose="020B0502040204020203" pitchFamily="34" charset="0"/>
                <a:cs typeface="Kalinga" panose="020B0502040204020203" pitchFamily="34" charset="0"/>
              </a:rPr>
              <a:t>three </a:t>
            </a:r>
            <a:r>
              <a:rPr lang="en-US" sz="2000" b="1" dirty="0" smtClean="0">
                <a:latin typeface="Kalinga" panose="020B0502040204020203" pitchFamily="34" charset="0"/>
                <a:cs typeface="Kalinga" panose="020B0502040204020203" pitchFamily="34" charset="0"/>
              </a:rPr>
              <a:t>standard-size </a:t>
            </a:r>
            <a:r>
              <a:rPr lang="en-US" sz="2000" b="1" dirty="0">
                <a:latin typeface="Kalinga" panose="020B0502040204020203" pitchFamily="34" charset="0"/>
                <a:cs typeface="Kalinga" panose="020B0502040204020203" pitchFamily="34" charset="0"/>
              </a:rPr>
              <a:t>drinks</a:t>
            </a:r>
            <a:r>
              <a:rPr lang="en-US" sz="2000" dirty="0">
                <a:latin typeface="Kalinga" panose="020B0502040204020203" pitchFamily="34" charset="0"/>
                <a:cs typeface="Kalinga" panose="020B0502040204020203" pitchFamily="34" charset="0"/>
              </a:rPr>
              <a:t>, his BAC will equal approximately </a:t>
            </a:r>
            <a:r>
              <a:rPr lang="en-US" sz="2000" b="1" dirty="0">
                <a:latin typeface="Kalinga" panose="020B0502040204020203" pitchFamily="34" charset="0"/>
                <a:cs typeface="Kalinga" panose="020B0502040204020203" pitchFamily="34" charset="0"/>
              </a:rPr>
              <a:t>.08 percent</a:t>
            </a:r>
            <a:r>
              <a:rPr lang="en-US" sz="2000" dirty="0">
                <a:latin typeface="Kalinga" panose="020B0502040204020203" pitchFamily="34" charset="0"/>
                <a:cs typeface="Kalinga" panose="020B0502040204020203" pitchFamily="34" charset="0"/>
              </a:rPr>
              <a:t>.</a:t>
            </a:r>
          </a:p>
          <a:p>
            <a:pPr marL="457200" indent="-457200">
              <a:buBlip>
                <a:blip r:embed="rId5"/>
              </a:buBlip>
            </a:pPr>
            <a:endParaRPr lang="en-US" sz="2000" dirty="0">
              <a:latin typeface="Kalinga" panose="020B0502040204020203" pitchFamily="34" charset="0"/>
              <a:cs typeface="Kalinga" panose="020B0502040204020203" pitchFamily="34" charset="0"/>
            </a:endParaRPr>
          </a:p>
          <a:p>
            <a:pPr marL="457200" indent="-457200">
              <a:buBlip>
                <a:blip r:embed="rId5"/>
              </a:buBlip>
            </a:pPr>
            <a:r>
              <a:rPr lang="en-US" sz="2000" dirty="0">
                <a:latin typeface="Kalinga" panose="020B0502040204020203" pitchFamily="34" charset="0"/>
                <a:cs typeface="Kalinga" panose="020B0502040204020203" pitchFamily="34" charset="0"/>
              </a:rPr>
              <a:t>If a woman weighing </a:t>
            </a:r>
            <a:r>
              <a:rPr lang="en-US" sz="2000" b="1" dirty="0">
                <a:latin typeface="Kalinga" panose="020B0502040204020203" pitchFamily="34" charset="0"/>
                <a:cs typeface="Kalinga" panose="020B0502040204020203" pitchFamily="34" charset="0"/>
              </a:rPr>
              <a:t>140 pounds </a:t>
            </a:r>
            <a:r>
              <a:rPr lang="en-US" sz="2000" dirty="0">
                <a:latin typeface="Kalinga" panose="020B0502040204020203" pitchFamily="34" charset="0"/>
                <a:cs typeface="Kalinga" panose="020B0502040204020203" pitchFamily="34" charset="0"/>
              </a:rPr>
              <a:t>has </a:t>
            </a:r>
            <a:r>
              <a:rPr lang="en-US" sz="2000" b="1" dirty="0">
                <a:latin typeface="Kalinga" panose="020B0502040204020203" pitchFamily="34" charset="0"/>
                <a:cs typeface="Kalinga" panose="020B0502040204020203" pitchFamily="34" charset="0"/>
              </a:rPr>
              <a:t>three </a:t>
            </a:r>
            <a:r>
              <a:rPr lang="en-US" sz="2000" b="1" dirty="0" smtClean="0">
                <a:latin typeface="Kalinga" panose="020B0502040204020203" pitchFamily="34" charset="0"/>
                <a:cs typeface="Kalinga" panose="020B0502040204020203" pitchFamily="34" charset="0"/>
              </a:rPr>
              <a:t>standard-size </a:t>
            </a:r>
            <a:r>
              <a:rPr lang="en-US" sz="2000" b="1" dirty="0">
                <a:latin typeface="Kalinga" panose="020B0502040204020203" pitchFamily="34" charset="0"/>
                <a:cs typeface="Kalinga" panose="020B0502040204020203" pitchFamily="34" charset="0"/>
              </a:rPr>
              <a:t>drinks</a:t>
            </a:r>
            <a:r>
              <a:rPr lang="en-US" sz="2000" dirty="0">
                <a:latin typeface="Kalinga" panose="020B0502040204020203" pitchFamily="34" charset="0"/>
                <a:cs typeface="Kalinga" panose="020B0502040204020203" pitchFamily="34" charset="0"/>
              </a:rPr>
              <a:t>, her BAC will equal approximately </a:t>
            </a:r>
            <a:r>
              <a:rPr lang="en-US" sz="2000" b="1" dirty="0">
                <a:latin typeface="Kalinga" panose="020B0502040204020203" pitchFamily="34" charset="0"/>
                <a:cs typeface="Kalinga" panose="020B0502040204020203" pitchFamily="34" charset="0"/>
              </a:rPr>
              <a:t>.10 percent.</a:t>
            </a:r>
          </a:p>
        </p:txBody>
      </p:sp>
      <p:cxnSp>
        <p:nvCxnSpPr>
          <p:cNvPr id="15" name="Straight Connector 14"/>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3312255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30161" y="1196522"/>
            <a:ext cx="4001770" cy="2651760"/>
          </a:xfrm>
          <a:custGeom>
            <a:avLst/>
            <a:gdLst/>
            <a:ahLst/>
            <a:cxnLst/>
            <a:rect l="l" t="t" r="r" b="b"/>
            <a:pathLst>
              <a:path w="4001770" h="2651760">
                <a:moveTo>
                  <a:pt x="2723095" y="1284310"/>
                </a:moveTo>
                <a:lnTo>
                  <a:pt x="2541441" y="1332508"/>
                </a:lnTo>
                <a:lnTo>
                  <a:pt x="2522641" y="93497"/>
                </a:lnTo>
                <a:lnTo>
                  <a:pt x="2527147" y="64062"/>
                </a:lnTo>
                <a:lnTo>
                  <a:pt x="2540275" y="38001"/>
                </a:lnTo>
                <a:lnTo>
                  <a:pt x="2560729" y="17402"/>
                </a:lnTo>
                <a:lnTo>
                  <a:pt x="2587212" y="4349"/>
                </a:lnTo>
                <a:lnTo>
                  <a:pt x="2616603" y="0"/>
                </a:lnTo>
                <a:lnTo>
                  <a:pt x="2645468" y="5154"/>
                </a:lnTo>
                <a:lnTo>
                  <a:pt x="2671396" y="18928"/>
                </a:lnTo>
                <a:lnTo>
                  <a:pt x="2691976" y="40436"/>
                </a:lnTo>
                <a:lnTo>
                  <a:pt x="2900872" y="347408"/>
                </a:lnTo>
                <a:lnTo>
                  <a:pt x="2710231" y="397991"/>
                </a:lnTo>
                <a:lnTo>
                  <a:pt x="2723095" y="1284310"/>
                </a:lnTo>
                <a:close/>
              </a:path>
              <a:path w="4001770" h="2651760">
                <a:moveTo>
                  <a:pt x="800082" y="2005942"/>
                </a:moveTo>
                <a:lnTo>
                  <a:pt x="116848" y="2187224"/>
                </a:lnTo>
                <a:lnTo>
                  <a:pt x="79776" y="2189147"/>
                </a:lnTo>
                <a:lnTo>
                  <a:pt x="45864" y="2176729"/>
                </a:lnTo>
                <a:lnTo>
                  <a:pt x="18822" y="2152470"/>
                </a:lnTo>
                <a:lnTo>
                  <a:pt x="2362" y="2118870"/>
                </a:lnTo>
                <a:lnTo>
                  <a:pt x="0" y="2081529"/>
                </a:lnTo>
                <a:lnTo>
                  <a:pt x="11458" y="2047055"/>
                </a:lnTo>
                <a:lnTo>
                  <a:pt x="34753" y="2019459"/>
                </a:lnTo>
                <a:lnTo>
                  <a:pt x="67902" y="2002750"/>
                </a:lnTo>
                <a:lnTo>
                  <a:pt x="684982" y="1839021"/>
                </a:lnTo>
                <a:lnTo>
                  <a:pt x="730071" y="801425"/>
                </a:lnTo>
                <a:lnTo>
                  <a:pt x="749744" y="748147"/>
                </a:lnTo>
                <a:lnTo>
                  <a:pt x="796878" y="716331"/>
                </a:lnTo>
                <a:lnTo>
                  <a:pt x="825894" y="712552"/>
                </a:lnTo>
                <a:lnTo>
                  <a:pt x="853714" y="717802"/>
                </a:lnTo>
                <a:lnTo>
                  <a:pt x="878693" y="731211"/>
                </a:lnTo>
                <a:lnTo>
                  <a:pt x="899185" y="751908"/>
                </a:lnTo>
                <a:lnTo>
                  <a:pt x="1096354" y="1029468"/>
                </a:lnTo>
                <a:lnTo>
                  <a:pt x="903955" y="1080518"/>
                </a:lnTo>
                <a:lnTo>
                  <a:pt x="868482" y="1918101"/>
                </a:lnTo>
                <a:lnTo>
                  <a:pt x="862382" y="1947270"/>
                </a:lnTo>
                <a:lnTo>
                  <a:pt x="848120" y="1973159"/>
                </a:lnTo>
                <a:lnTo>
                  <a:pt x="826940" y="1993480"/>
                </a:lnTo>
                <a:lnTo>
                  <a:pt x="800082" y="2005942"/>
                </a:lnTo>
                <a:close/>
              </a:path>
              <a:path w="4001770" h="2651760">
                <a:moveTo>
                  <a:pt x="3045331" y="777176"/>
                </a:moveTo>
                <a:lnTo>
                  <a:pt x="2989758" y="776095"/>
                </a:lnTo>
                <a:lnTo>
                  <a:pt x="2945768" y="743193"/>
                </a:lnTo>
                <a:lnTo>
                  <a:pt x="2710231" y="397991"/>
                </a:lnTo>
                <a:lnTo>
                  <a:pt x="2900872" y="347408"/>
                </a:lnTo>
                <a:lnTo>
                  <a:pt x="3064909" y="588459"/>
                </a:lnTo>
                <a:lnTo>
                  <a:pt x="3888619" y="372228"/>
                </a:lnTo>
                <a:lnTo>
                  <a:pt x="3957874" y="378390"/>
                </a:lnTo>
                <a:lnTo>
                  <a:pt x="3999430" y="431103"/>
                </a:lnTo>
                <a:lnTo>
                  <a:pt x="4001387" y="466918"/>
                </a:lnTo>
                <a:lnTo>
                  <a:pt x="3989038" y="498035"/>
                </a:lnTo>
                <a:lnTo>
                  <a:pt x="3964853" y="522274"/>
                </a:lnTo>
                <a:lnTo>
                  <a:pt x="3931299" y="537456"/>
                </a:lnTo>
                <a:lnTo>
                  <a:pt x="3045331" y="777176"/>
                </a:lnTo>
                <a:close/>
              </a:path>
              <a:path w="4001770" h="2651760">
                <a:moveTo>
                  <a:pt x="2091863" y="2648172"/>
                </a:moveTo>
                <a:lnTo>
                  <a:pt x="2090778" y="2648460"/>
                </a:lnTo>
                <a:lnTo>
                  <a:pt x="2062912" y="2651443"/>
                </a:lnTo>
                <a:lnTo>
                  <a:pt x="2035867" y="2646042"/>
                </a:lnTo>
                <a:lnTo>
                  <a:pt x="2011515" y="2632739"/>
                </a:lnTo>
                <a:lnTo>
                  <a:pt x="1991724" y="2612019"/>
                </a:lnTo>
                <a:lnTo>
                  <a:pt x="903955" y="1080518"/>
                </a:lnTo>
                <a:lnTo>
                  <a:pt x="1096354" y="1029468"/>
                </a:lnTo>
                <a:lnTo>
                  <a:pt x="1973893" y="2264806"/>
                </a:lnTo>
                <a:lnTo>
                  <a:pt x="2154934" y="2216771"/>
                </a:lnTo>
                <a:lnTo>
                  <a:pt x="2156434" y="2559024"/>
                </a:lnTo>
                <a:lnTo>
                  <a:pt x="2151888" y="2588307"/>
                </a:lnTo>
                <a:lnTo>
                  <a:pt x="2138693" y="2614113"/>
                </a:lnTo>
                <a:lnTo>
                  <a:pt x="2118225" y="2634662"/>
                </a:lnTo>
                <a:lnTo>
                  <a:pt x="2091863" y="2648172"/>
                </a:lnTo>
                <a:close/>
              </a:path>
              <a:path w="4001770" h="2651760">
                <a:moveTo>
                  <a:pt x="2154934" y="2216771"/>
                </a:moveTo>
                <a:lnTo>
                  <a:pt x="1973893" y="2264806"/>
                </a:lnTo>
                <a:lnTo>
                  <a:pt x="1967799" y="907432"/>
                </a:lnTo>
                <a:lnTo>
                  <a:pt x="1972180" y="879028"/>
                </a:lnTo>
                <a:lnTo>
                  <a:pt x="1984545" y="854059"/>
                </a:lnTo>
                <a:lnTo>
                  <a:pt x="2003668" y="834049"/>
                </a:lnTo>
                <a:lnTo>
                  <a:pt x="2028320" y="820520"/>
                </a:lnTo>
                <a:lnTo>
                  <a:pt x="2055938" y="815026"/>
                </a:lnTo>
                <a:lnTo>
                  <a:pt x="2083499" y="817931"/>
                </a:lnTo>
                <a:lnTo>
                  <a:pt x="2109086" y="828982"/>
                </a:lnTo>
                <a:lnTo>
                  <a:pt x="2130781" y="847926"/>
                </a:lnTo>
                <a:lnTo>
                  <a:pt x="2351782" y="1108709"/>
                </a:lnTo>
                <a:lnTo>
                  <a:pt x="2150312" y="1162165"/>
                </a:lnTo>
                <a:lnTo>
                  <a:pt x="2154934" y="2216771"/>
                </a:lnTo>
                <a:close/>
              </a:path>
              <a:path w="4001770" h="2651760">
                <a:moveTo>
                  <a:pt x="2667550" y="1676546"/>
                </a:moveTo>
                <a:lnTo>
                  <a:pt x="2639306" y="1682207"/>
                </a:lnTo>
                <a:lnTo>
                  <a:pt x="2611423" y="1679387"/>
                </a:lnTo>
                <a:lnTo>
                  <a:pt x="2585717" y="1668367"/>
                </a:lnTo>
                <a:lnTo>
                  <a:pt x="2564005" y="1649428"/>
                </a:lnTo>
                <a:lnTo>
                  <a:pt x="2150312" y="1162165"/>
                </a:lnTo>
                <a:lnTo>
                  <a:pt x="2351782" y="1108709"/>
                </a:lnTo>
                <a:lnTo>
                  <a:pt x="2541441" y="1332508"/>
                </a:lnTo>
                <a:lnTo>
                  <a:pt x="2723095" y="1284310"/>
                </a:lnTo>
                <a:lnTo>
                  <a:pt x="2727495" y="1587464"/>
                </a:lnTo>
                <a:lnTo>
                  <a:pt x="2723774" y="1615892"/>
                </a:lnTo>
                <a:lnTo>
                  <a:pt x="2711742" y="1641299"/>
                </a:lnTo>
                <a:lnTo>
                  <a:pt x="2692601" y="1662059"/>
                </a:lnTo>
                <a:lnTo>
                  <a:pt x="2667550" y="1676546"/>
                </a:lnTo>
                <a:close/>
              </a:path>
            </a:pathLst>
          </a:custGeom>
          <a:solidFill>
            <a:srgbClr val="FFFFFF"/>
          </a:solidFill>
        </p:spPr>
        <p:txBody>
          <a:bodyPr wrap="square" lIns="0" tIns="0" rIns="0" bIns="0" rtlCol="0"/>
          <a:lstStyle/>
          <a:p>
            <a:endParaRPr/>
          </a:p>
        </p:txBody>
      </p:sp>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4776" t="28925" r="13330" b="32994"/>
          <a:stretch/>
        </p:blipFill>
        <p:spPr>
          <a:xfrm>
            <a:off x="1129348" y="533400"/>
            <a:ext cx="7494904" cy="5712481"/>
          </a:xfrm>
          <a:prstGeom prst="rect">
            <a:avLst/>
          </a:prstGeom>
        </p:spPr>
      </p:pic>
      <p:cxnSp>
        <p:nvCxnSpPr>
          <p:cNvPr id="7" name="Straight Connector 6"/>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1536123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30161" y="1196522"/>
            <a:ext cx="4001770" cy="2651760"/>
          </a:xfrm>
          <a:custGeom>
            <a:avLst/>
            <a:gdLst/>
            <a:ahLst/>
            <a:cxnLst/>
            <a:rect l="l" t="t" r="r" b="b"/>
            <a:pathLst>
              <a:path w="4001770" h="2651760">
                <a:moveTo>
                  <a:pt x="2723095" y="1284310"/>
                </a:moveTo>
                <a:lnTo>
                  <a:pt x="2541441" y="1332508"/>
                </a:lnTo>
                <a:lnTo>
                  <a:pt x="2522641" y="93497"/>
                </a:lnTo>
                <a:lnTo>
                  <a:pt x="2527147" y="64062"/>
                </a:lnTo>
                <a:lnTo>
                  <a:pt x="2540275" y="38001"/>
                </a:lnTo>
                <a:lnTo>
                  <a:pt x="2560729" y="17402"/>
                </a:lnTo>
                <a:lnTo>
                  <a:pt x="2587212" y="4349"/>
                </a:lnTo>
                <a:lnTo>
                  <a:pt x="2616603" y="0"/>
                </a:lnTo>
                <a:lnTo>
                  <a:pt x="2645468" y="5154"/>
                </a:lnTo>
                <a:lnTo>
                  <a:pt x="2671396" y="18928"/>
                </a:lnTo>
                <a:lnTo>
                  <a:pt x="2691976" y="40436"/>
                </a:lnTo>
                <a:lnTo>
                  <a:pt x="2900872" y="347408"/>
                </a:lnTo>
                <a:lnTo>
                  <a:pt x="2710231" y="397991"/>
                </a:lnTo>
                <a:lnTo>
                  <a:pt x="2723095" y="1284310"/>
                </a:lnTo>
                <a:close/>
              </a:path>
              <a:path w="4001770" h="2651760">
                <a:moveTo>
                  <a:pt x="800082" y="2005942"/>
                </a:moveTo>
                <a:lnTo>
                  <a:pt x="116848" y="2187224"/>
                </a:lnTo>
                <a:lnTo>
                  <a:pt x="79776" y="2189147"/>
                </a:lnTo>
                <a:lnTo>
                  <a:pt x="45864" y="2176729"/>
                </a:lnTo>
                <a:lnTo>
                  <a:pt x="18822" y="2152470"/>
                </a:lnTo>
                <a:lnTo>
                  <a:pt x="2362" y="2118870"/>
                </a:lnTo>
                <a:lnTo>
                  <a:pt x="0" y="2081529"/>
                </a:lnTo>
                <a:lnTo>
                  <a:pt x="11458" y="2047055"/>
                </a:lnTo>
                <a:lnTo>
                  <a:pt x="34753" y="2019459"/>
                </a:lnTo>
                <a:lnTo>
                  <a:pt x="67902" y="2002750"/>
                </a:lnTo>
                <a:lnTo>
                  <a:pt x="684982" y="1839021"/>
                </a:lnTo>
                <a:lnTo>
                  <a:pt x="730071" y="801425"/>
                </a:lnTo>
                <a:lnTo>
                  <a:pt x="749744" y="748147"/>
                </a:lnTo>
                <a:lnTo>
                  <a:pt x="796878" y="716331"/>
                </a:lnTo>
                <a:lnTo>
                  <a:pt x="825894" y="712552"/>
                </a:lnTo>
                <a:lnTo>
                  <a:pt x="853714" y="717802"/>
                </a:lnTo>
                <a:lnTo>
                  <a:pt x="878693" y="731211"/>
                </a:lnTo>
                <a:lnTo>
                  <a:pt x="899185" y="751908"/>
                </a:lnTo>
                <a:lnTo>
                  <a:pt x="1096354" y="1029468"/>
                </a:lnTo>
                <a:lnTo>
                  <a:pt x="903955" y="1080518"/>
                </a:lnTo>
                <a:lnTo>
                  <a:pt x="868482" y="1918101"/>
                </a:lnTo>
                <a:lnTo>
                  <a:pt x="862382" y="1947270"/>
                </a:lnTo>
                <a:lnTo>
                  <a:pt x="848120" y="1973159"/>
                </a:lnTo>
                <a:lnTo>
                  <a:pt x="826940" y="1993480"/>
                </a:lnTo>
                <a:lnTo>
                  <a:pt x="800082" y="2005942"/>
                </a:lnTo>
                <a:close/>
              </a:path>
              <a:path w="4001770" h="2651760">
                <a:moveTo>
                  <a:pt x="3045331" y="777176"/>
                </a:moveTo>
                <a:lnTo>
                  <a:pt x="2989758" y="776095"/>
                </a:lnTo>
                <a:lnTo>
                  <a:pt x="2945768" y="743193"/>
                </a:lnTo>
                <a:lnTo>
                  <a:pt x="2710231" y="397991"/>
                </a:lnTo>
                <a:lnTo>
                  <a:pt x="2900872" y="347408"/>
                </a:lnTo>
                <a:lnTo>
                  <a:pt x="3064909" y="588459"/>
                </a:lnTo>
                <a:lnTo>
                  <a:pt x="3888619" y="372228"/>
                </a:lnTo>
                <a:lnTo>
                  <a:pt x="3957874" y="378390"/>
                </a:lnTo>
                <a:lnTo>
                  <a:pt x="3999430" y="431103"/>
                </a:lnTo>
                <a:lnTo>
                  <a:pt x="4001387" y="466918"/>
                </a:lnTo>
                <a:lnTo>
                  <a:pt x="3989038" y="498035"/>
                </a:lnTo>
                <a:lnTo>
                  <a:pt x="3964853" y="522274"/>
                </a:lnTo>
                <a:lnTo>
                  <a:pt x="3931299" y="537456"/>
                </a:lnTo>
                <a:lnTo>
                  <a:pt x="3045331" y="777176"/>
                </a:lnTo>
                <a:close/>
              </a:path>
              <a:path w="4001770" h="2651760">
                <a:moveTo>
                  <a:pt x="2091863" y="2648172"/>
                </a:moveTo>
                <a:lnTo>
                  <a:pt x="2090778" y="2648460"/>
                </a:lnTo>
                <a:lnTo>
                  <a:pt x="2062912" y="2651443"/>
                </a:lnTo>
                <a:lnTo>
                  <a:pt x="2035867" y="2646042"/>
                </a:lnTo>
                <a:lnTo>
                  <a:pt x="2011515" y="2632739"/>
                </a:lnTo>
                <a:lnTo>
                  <a:pt x="1991724" y="2612019"/>
                </a:lnTo>
                <a:lnTo>
                  <a:pt x="903955" y="1080518"/>
                </a:lnTo>
                <a:lnTo>
                  <a:pt x="1096354" y="1029468"/>
                </a:lnTo>
                <a:lnTo>
                  <a:pt x="1973893" y="2264806"/>
                </a:lnTo>
                <a:lnTo>
                  <a:pt x="2154934" y="2216771"/>
                </a:lnTo>
                <a:lnTo>
                  <a:pt x="2156434" y="2559024"/>
                </a:lnTo>
                <a:lnTo>
                  <a:pt x="2151888" y="2588307"/>
                </a:lnTo>
                <a:lnTo>
                  <a:pt x="2138693" y="2614113"/>
                </a:lnTo>
                <a:lnTo>
                  <a:pt x="2118225" y="2634662"/>
                </a:lnTo>
                <a:lnTo>
                  <a:pt x="2091863" y="2648172"/>
                </a:lnTo>
                <a:close/>
              </a:path>
              <a:path w="4001770" h="2651760">
                <a:moveTo>
                  <a:pt x="2154934" y="2216771"/>
                </a:moveTo>
                <a:lnTo>
                  <a:pt x="1973893" y="2264806"/>
                </a:lnTo>
                <a:lnTo>
                  <a:pt x="1967799" y="907432"/>
                </a:lnTo>
                <a:lnTo>
                  <a:pt x="1972180" y="879028"/>
                </a:lnTo>
                <a:lnTo>
                  <a:pt x="1984545" y="854059"/>
                </a:lnTo>
                <a:lnTo>
                  <a:pt x="2003668" y="834049"/>
                </a:lnTo>
                <a:lnTo>
                  <a:pt x="2028320" y="820520"/>
                </a:lnTo>
                <a:lnTo>
                  <a:pt x="2055938" y="815026"/>
                </a:lnTo>
                <a:lnTo>
                  <a:pt x="2083499" y="817931"/>
                </a:lnTo>
                <a:lnTo>
                  <a:pt x="2109086" y="828982"/>
                </a:lnTo>
                <a:lnTo>
                  <a:pt x="2130781" y="847926"/>
                </a:lnTo>
                <a:lnTo>
                  <a:pt x="2351782" y="1108709"/>
                </a:lnTo>
                <a:lnTo>
                  <a:pt x="2150312" y="1162165"/>
                </a:lnTo>
                <a:lnTo>
                  <a:pt x="2154934" y="2216771"/>
                </a:lnTo>
                <a:close/>
              </a:path>
              <a:path w="4001770" h="2651760">
                <a:moveTo>
                  <a:pt x="2667550" y="1676546"/>
                </a:moveTo>
                <a:lnTo>
                  <a:pt x="2639306" y="1682207"/>
                </a:lnTo>
                <a:lnTo>
                  <a:pt x="2611423" y="1679387"/>
                </a:lnTo>
                <a:lnTo>
                  <a:pt x="2585717" y="1668367"/>
                </a:lnTo>
                <a:lnTo>
                  <a:pt x="2564005" y="1649428"/>
                </a:lnTo>
                <a:lnTo>
                  <a:pt x="2150312" y="1162165"/>
                </a:lnTo>
                <a:lnTo>
                  <a:pt x="2351782" y="1108709"/>
                </a:lnTo>
                <a:lnTo>
                  <a:pt x="2541441" y="1332508"/>
                </a:lnTo>
                <a:lnTo>
                  <a:pt x="2723095" y="1284310"/>
                </a:lnTo>
                <a:lnTo>
                  <a:pt x="2727495" y="1587464"/>
                </a:lnTo>
                <a:lnTo>
                  <a:pt x="2723774" y="1615892"/>
                </a:lnTo>
                <a:lnTo>
                  <a:pt x="2711742" y="1641299"/>
                </a:lnTo>
                <a:lnTo>
                  <a:pt x="2692601" y="1662059"/>
                </a:lnTo>
                <a:lnTo>
                  <a:pt x="2667550" y="1676546"/>
                </a:lnTo>
                <a:close/>
              </a:path>
            </a:pathLst>
          </a:custGeom>
          <a:solidFill>
            <a:srgbClr val="FFFFFF"/>
          </a:solidFill>
        </p:spPr>
        <p:txBody>
          <a:bodyPr wrap="square" lIns="0" tIns="0" rIns="0" bIns="0" rtlCol="0"/>
          <a:lstStyle/>
          <a:p>
            <a:endParaRPr/>
          </a:p>
        </p:txBody>
      </p:sp>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051" t="28925" r="14166" b="33139"/>
          <a:stretch/>
        </p:blipFill>
        <p:spPr>
          <a:xfrm>
            <a:off x="1041106" y="457200"/>
            <a:ext cx="7671389" cy="5753543"/>
          </a:xfrm>
          <a:prstGeom prst="rect">
            <a:avLst/>
          </a:prstGeom>
        </p:spPr>
      </p:pic>
      <p:cxnSp>
        <p:nvCxnSpPr>
          <p:cNvPr id="7" name="Straight Connector 6"/>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1671463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30161" y="1196522"/>
            <a:ext cx="4001770" cy="2651760"/>
          </a:xfrm>
          <a:custGeom>
            <a:avLst/>
            <a:gdLst/>
            <a:ahLst/>
            <a:cxnLst/>
            <a:rect l="l" t="t" r="r" b="b"/>
            <a:pathLst>
              <a:path w="4001770" h="2651760">
                <a:moveTo>
                  <a:pt x="2723095" y="1284310"/>
                </a:moveTo>
                <a:lnTo>
                  <a:pt x="2541441" y="1332508"/>
                </a:lnTo>
                <a:lnTo>
                  <a:pt x="2522641" y="93497"/>
                </a:lnTo>
                <a:lnTo>
                  <a:pt x="2527147" y="64062"/>
                </a:lnTo>
                <a:lnTo>
                  <a:pt x="2540275" y="38001"/>
                </a:lnTo>
                <a:lnTo>
                  <a:pt x="2560729" y="17402"/>
                </a:lnTo>
                <a:lnTo>
                  <a:pt x="2587212" y="4349"/>
                </a:lnTo>
                <a:lnTo>
                  <a:pt x="2616603" y="0"/>
                </a:lnTo>
                <a:lnTo>
                  <a:pt x="2645468" y="5154"/>
                </a:lnTo>
                <a:lnTo>
                  <a:pt x="2671396" y="18928"/>
                </a:lnTo>
                <a:lnTo>
                  <a:pt x="2691976" y="40436"/>
                </a:lnTo>
                <a:lnTo>
                  <a:pt x="2900872" y="347408"/>
                </a:lnTo>
                <a:lnTo>
                  <a:pt x="2710231" y="397991"/>
                </a:lnTo>
                <a:lnTo>
                  <a:pt x="2723095" y="1284310"/>
                </a:lnTo>
                <a:close/>
              </a:path>
              <a:path w="4001770" h="2651760">
                <a:moveTo>
                  <a:pt x="800082" y="2005942"/>
                </a:moveTo>
                <a:lnTo>
                  <a:pt x="116848" y="2187224"/>
                </a:lnTo>
                <a:lnTo>
                  <a:pt x="79776" y="2189147"/>
                </a:lnTo>
                <a:lnTo>
                  <a:pt x="45864" y="2176729"/>
                </a:lnTo>
                <a:lnTo>
                  <a:pt x="18822" y="2152470"/>
                </a:lnTo>
                <a:lnTo>
                  <a:pt x="2362" y="2118870"/>
                </a:lnTo>
                <a:lnTo>
                  <a:pt x="0" y="2081529"/>
                </a:lnTo>
                <a:lnTo>
                  <a:pt x="11458" y="2047055"/>
                </a:lnTo>
                <a:lnTo>
                  <a:pt x="34753" y="2019459"/>
                </a:lnTo>
                <a:lnTo>
                  <a:pt x="67902" y="2002750"/>
                </a:lnTo>
                <a:lnTo>
                  <a:pt x="684982" y="1839021"/>
                </a:lnTo>
                <a:lnTo>
                  <a:pt x="730071" y="801425"/>
                </a:lnTo>
                <a:lnTo>
                  <a:pt x="749744" y="748147"/>
                </a:lnTo>
                <a:lnTo>
                  <a:pt x="796878" y="716331"/>
                </a:lnTo>
                <a:lnTo>
                  <a:pt x="825894" y="712552"/>
                </a:lnTo>
                <a:lnTo>
                  <a:pt x="853714" y="717802"/>
                </a:lnTo>
                <a:lnTo>
                  <a:pt x="878693" y="731211"/>
                </a:lnTo>
                <a:lnTo>
                  <a:pt x="899185" y="751908"/>
                </a:lnTo>
                <a:lnTo>
                  <a:pt x="1096354" y="1029468"/>
                </a:lnTo>
                <a:lnTo>
                  <a:pt x="903955" y="1080518"/>
                </a:lnTo>
                <a:lnTo>
                  <a:pt x="868482" y="1918101"/>
                </a:lnTo>
                <a:lnTo>
                  <a:pt x="862382" y="1947270"/>
                </a:lnTo>
                <a:lnTo>
                  <a:pt x="848120" y="1973159"/>
                </a:lnTo>
                <a:lnTo>
                  <a:pt x="826940" y="1993480"/>
                </a:lnTo>
                <a:lnTo>
                  <a:pt x="800082" y="2005942"/>
                </a:lnTo>
                <a:close/>
              </a:path>
              <a:path w="4001770" h="2651760">
                <a:moveTo>
                  <a:pt x="3045331" y="777176"/>
                </a:moveTo>
                <a:lnTo>
                  <a:pt x="2989758" y="776095"/>
                </a:lnTo>
                <a:lnTo>
                  <a:pt x="2945768" y="743193"/>
                </a:lnTo>
                <a:lnTo>
                  <a:pt x="2710231" y="397991"/>
                </a:lnTo>
                <a:lnTo>
                  <a:pt x="2900872" y="347408"/>
                </a:lnTo>
                <a:lnTo>
                  <a:pt x="3064909" y="588459"/>
                </a:lnTo>
                <a:lnTo>
                  <a:pt x="3888619" y="372228"/>
                </a:lnTo>
                <a:lnTo>
                  <a:pt x="3957874" y="378390"/>
                </a:lnTo>
                <a:lnTo>
                  <a:pt x="3999430" y="431103"/>
                </a:lnTo>
                <a:lnTo>
                  <a:pt x="4001387" y="466918"/>
                </a:lnTo>
                <a:lnTo>
                  <a:pt x="3989038" y="498035"/>
                </a:lnTo>
                <a:lnTo>
                  <a:pt x="3964853" y="522274"/>
                </a:lnTo>
                <a:lnTo>
                  <a:pt x="3931299" y="537456"/>
                </a:lnTo>
                <a:lnTo>
                  <a:pt x="3045331" y="777176"/>
                </a:lnTo>
                <a:close/>
              </a:path>
              <a:path w="4001770" h="2651760">
                <a:moveTo>
                  <a:pt x="2091863" y="2648172"/>
                </a:moveTo>
                <a:lnTo>
                  <a:pt x="2090778" y="2648460"/>
                </a:lnTo>
                <a:lnTo>
                  <a:pt x="2062912" y="2651443"/>
                </a:lnTo>
                <a:lnTo>
                  <a:pt x="2035867" y="2646042"/>
                </a:lnTo>
                <a:lnTo>
                  <a:pt x="2011515" y="2632739"/>
                </a:lnTo>
                <a:lnTo>
                  <a:pt x="1991724" y="2612019"/>
                </a:lnTo>
                <a:lnTo>
                  <a:pt x="903955" y="1080518"/>
                </a:lnTo>
                <a:lnTo>
                  <a:pt x="1096354" y="1029468"/>
                </a:lnTo>
                <a:lnTo>
                  <a:pt x="1973893" y="2264806"/>
                </a:lnTo>
                <a:lnTo>
                  <a:pt x="2154934" y="2216771"/>
                </a:lnTo>
                <a:lnTo>
                  <a:pt x="2156434" y="2559024"/>
                </a:lnTo>
                <a:lnTo>
                  <a:pt x="2151888" y="2588307"/>
                </a:lnTo>
                <a:lnTo>
                  <a:pt x="2138693" y="2614113"/>
                </a:lnTo>
                <a:lnTo>
                  <a:pt x="2118225" y="2634662"/>
                </a:lnTo>
                <a:lnTo>
                  <a:pt x="2091863" y="2648172"/>
                </a:lnTo>
                <a:close/>
              </a:path>
              <a:path w="4001770" h="2651760">
                <a:moveTo>
                  <a:pt x="2154934" y="2216771"/>
                </a:moveTo>
                <a:lnTo>
                  <a:pt x="1973893" y="2264806"/>
                </a:lnTo>
                <a:lnTo>
                  <a:pt x="1967799" y="907432"/>
                </a:lnTo>
                <a:lnTo>
                  <a:pt x="1972180" y="879028"/>
                </a:lnTo>
                <a:lnTo>
                  <a:pt x="1984545" y="854059"/>
                </a:lnTo>
                <a:lnTo>
                  <a:pt x="2003668" y="834049"/>
                </a:lnTo>
                <a:lnTo>
                  <a:pt x="2028320" y="820520"/>
                </a:lnTo>
                <a:lnTo>
                  <a:pt x="2055938" y="815026"/>
                </a:lnTo>
                <a:lnTo>
                  <a:pt x="2083499" y="817931"/>
                </a:lnTo>
                <a:lnTo>
                  <a:pt x="2109086" y="828982"/>
                </a:lnTo>
                <a:lnTo>
                  <a:pt x="2130781" y="847926"/>
                </a:lnTo>
                <a:lnTo>
                  <a:pt x="2351782" y="1108709"/>
                </a:lnTo>
                <a:lnTo>
                  <a:pt x="2150312" y="1162165"/>
                </a:lnTo>
                <a:lnTo>
                  <a:pt x="2154934" y="2216771"/>
                </a:lnTo>
                <a:close/>
              </a:path>
              <a:path w="4001770" h="2651760">
                <a:moveTo>
                  <a:pt x="2667550" y="1676546"/>
                </a:moveTo>
                <a:lnTo>
                  <a:pt x="2639306" y="1682207"/>
                </a:lnTo>
                <a:lnTo>
                  <a:pt x="2611423" y="1679387"/>
                </a:lnTo>
                <a:lnTo>
                  <a:pt x="2585717" y="1668367"/>
                </a:lnTo>
                <a:lnTo>
                  <a:pt x="2564005" y="1649428"/>
                </a:lnTo>
                <a:lnTo>
                  <a:pt x="2150312" y="1162165"/>
                </a:lnTo>
                <a:lnTo>
                  <a:pt x="2351782" y="1108709"/>
                </a:lnTo>
                <a:lnTo>
                  <a:pt x="2541441" y="1332508"/>
                </a:lnTo>
                <a:lnTo>
                  <a:pt x="2723095" y="1284310"/>
                </a:lnTo>
                <a:lnTo>
                  <a:pt x="2727495" y="1587464"/>
                </a:lnTo>
                <a:lnTo>
                  <a:pt x="2723774" y="1615892"/>
                </a:lnTo>
                <a:lnTo>
                  <a:pt x="2711742" y="1641299"/>
                </a:lnTo>
                <a:lnTo>
                  <a:pt x="2692601" y="1662059"/>
                </a:lnTo>
                <a:lnTo>
                  <a:pt x="2667550" y="1676546"/>
                </a:lnTo>
                <a:close/>
              </a:path>
            </a:pathLst>
          </a:custGeom>
          <a:solidFill>
            <a:srgbClr val="FFFFFF"/>
          </a:solidFill>
        </p:spPr>
        <p:txBody>
          <a:bodyPr wrap="square" lIns="0" tIns="0" rIns="0" bIns="0" rtlCol="0"/>
          <a:lstStyle/>
          <a:p>
            <a:endParaRPr/>
          </a:p>
        </p:txBody>
      </p:sp>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3051" t="28489" r="12912" b="33139"/>
          <a:stretch/>
        </p:blipFill>
        <p:spPr>
          <a:xfrm>
            <a:off x="792126" y="381000"/>
            <a:ext cx="7924800" cy="5910023"/>
          </a:xfrm>
          <a:prstGeom prst="rect">
            <a:avLst/>
          </a:prstGeom>
        </p:spPr>
      </p:pic>
      <p:cxnSp>
        <p:nvCxnSpPr>
          <p:cNvPr id="7" name="Straight Connector 6"/>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3071481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6136" t="23508" r="4063" b="65112"/>
          <a:stretch/>
        </p:blipFill>
        <p:spPr>
          <a:xfrm>
            <a:off x="1371600" y="609600"/>
            <a:ext cx="7010400" cy="1184582"/>
          </a:xfrm>
          <a:prstGeom prst="rect">
            <a:avLst/>
          </a:prstGeom>
        </p:spPr>
      </p:pic>
      <p:sp>
        <p:nvSpPr>
          <p:cNvPr id="11" name="TextBox 10"/>
          <p:cNvSpPr txBox="1"/>
          <p:nvPr/>
        </p:nvSpPr>
        <p:spPr>
          <a:xfrm>
            <a:off x="995574" y="3787676"/>
            <a:ext cx="7762451" cy="2308324"/>
          </a:xfrm>
          <a:prstGeom prst="rect">
            <a:avLst/>
          </a:prstGeom>
          <a:noFill/>
        </p:spPr>
        <p:txBody>
          <a:bodyPr wrap="square" rtlCol="0">
            <a:spAutoFit/>
          </a:bodyPr>
          <a:lstStyle/>
          <a:p>
            <a:r>
              <a:rPr lang="en-US" sz="2400" dirty="0" smtClean="0">
                <a:latin typeface="Kalinga" panose="020B0502040204020203" pitchFamily="34" charset="0"/>
                <a:cs typeface="Kalinga" panose="020B0502040204020203" pitchFamily="34" charset="0"/>
              </a:rPr>
              <a:t>The </a:t>
            </a:r>
            <a:r>
              <a:rPr lang="en-US" sz="2400" dirty="0">
                <a:latin typeface="Kalinga" panose="020B0502040204020203" pitchFamily="34" charset="0"/>
                <a:cs typeface="Kalinga" panose="020B0502040204020203" pitchFamily="34" charset="0"/>
              </a:rPr>
              <a:t>Commonwealth of Virginia’s Zero Tolerance Law makes driving while intoxicated by any amount of alcohol a serious criminal offense for drivers younger than 21. Virginia defines the legal limit for driving while intoxicated at a BAC of 0.08% for those 21 years of age and older. </a:t>
            </a:r>
          </a:p>
        </p:txBody>
      </p:sp>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15" t="35271" r="1818" b="22727"/>
          <a:stretch/>
        </p:blipFill>
        <p:spPr bwMode="auto">
          <a:xfrm>
            <a:off x="2553195" y="1924895"/>
            <a:ext cx="4647209" cy="165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581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30161" y="1196522"/>
            <a:ext cx="4001770" cy="2651760"/>
          </a:xfrm>
          <a:custGeom>
            <a:avLst/>
            <a:gdLst/>
            <a:ahLst/>
            <a:cxnLst/>
            <a:rect l="l" t="t" r="r" b="b"/>
            <a:pathLst>
              <a:path w="4001770" h="2651760">
                <a:moveTo>
                  <a:pt x="2723095" y="1284310"/>
                </a:moveTo>
                <a:lnTo>
                  <a:pt x="2541441" y="1332508"/>
                </a:lnTo>
                <a:lnTo>
                  <a:pt x="2522641" y="93497"/>
                </a:lnTo>
                <a:lnTo>
                  <a:pt x="2527147" y="64062"/>
                </a:lnTo>
                <a:lnTo>
                  <a:pt x="2540275" y="38001"/>
                </a:lnTo>
                <a:lnTo>
                  <a:pt x="2560729" y="17402"/>
                </a:lnTo>
                <a:lnTo>
                  <a:pt x="2587212" y="4349"/>
                </a:lnTo>
                <a:lnTo>
                  <a:pt x="2616603" y="0"/>
                </a:lnTo>
                <a:lnTo>
                  <a:pt x="2645468" y="5154"/>
                </a:lnTo>
                <a:lnTo>
                  <a:pt x="2671396" y="18928"/>
                </a:lnTo>
                <a:lnTo>
                  <a:pt x="2691976" y="40436"/>
                </a:lnTo>
                <a:lnTo>
                  <a:pt x="2900872" y="347408"/>
                </a:lnTo>
                <a:lnTo>
                  <a:pt x="2710231" y="397991"/>
                </a:lnTo>
                <a:lnTo>
                  <a:pt x="2723095" y="1284310"/>
                </a:lnTo>
                <a:close/>
              </a:path>
              <a:path w="4001770" h="2651760">
                <a:moveTo>
                  <a:pt x="800082" y="2005942"/>
                </a:moveTo>
                <a:lnTo>
                  <a:pt x="116848" y="2187224"/>
                </a:lnTo>
                <a:lnTo>
                  <a:pt x="79776" y="2189147"/>
                </a:lnTo>
                <a:lnTo>
                  <a:pt x="45864" y="2176729"/>
                </a:lnTo>
                <a:lnTo>
                  <a:pt x="18822" y="2152470"/>
                </a:lnTo>
                <a:lnTo>
                  <a:pt x="2362" y="2118870"/>
                </a:lnTo>
                <a:lnTo>
                  <a:pt x="0" y="2081529"/>
                </a:lnTo>
                <a:lnTo>
                  <a:pt x="11458" y="2047055"/>
                </a:lnTo>
                <a:lnTo>
                  <a:pt x="34753" y="2019459"/>
                </a:lnTo>
                <a:lnTo>
                  <a:pt x="67902" y="2002750"/>
                </a:lnTo>
                <a:lnTo>
                  <a:pt x="684982" y="1839021"/>
                </a:lnTo>
                <a:lnTo>
                  <a:pt x="730071" y="801425"/>
                </a:lnTo>
                <a:lnTo>
                  <a:pt x="749744" y="748147"/>
                </a:lnTo>
                <a:lnTo>
                  <a:pt x="796878" y="716331"/>
                </a:lnTo>
                <a:lnTo>
                  <a:pt x="825894" y="712552"/>
                </a:lnTo>
                <a:lnTo>
                  <a:pt x="853714" y="717802"/>
                </a:lnTo>
                <a:lnTo>
                  <a:pt x="878693" y="731211"/>
                </a:lnTo>
                <a:lnTo>
                  <a:pt x="899185" y="751908"/>
                </a:lnTo>
                <a:lnTo>
                  <a:pt x="1096354" y="1029468"/>
                </a:lnTo>
                <a:lnTo>
                  <a:pt x="903955" y="1080518"/>
                </a:lnTo>
                <a:lnTo>
                  <a:pt x="868482" y="1918101"/>
                </a:lnTo>
                <a:lnTo>
                  <a:pt x="862382" y="1947270"/>
                </a:lnTo>
                <a:lnTo>
                  <a:pt x="848120" y="1973159"/>
                </a:lnTo>
                <a:lnTo>
                  <a:pt x="826940" y="1993480"/>
                </a:lnTo>
                <a:lnTo>
                  <a:pt x="800082" y="2005942"/>
                </a:lnTo>
                <a:close/>
              </a:path>
              <a:path w="4001770" h="2651760">
                <a:moveTo>
                  <a:pt x="3045331" y="777176"/>
                </a:moveTo>
                <a:lnTo>
                  <a:pt x="2989758" y="776095"/>
                </a:lnTo>
                <a:lnTo>
                  <a:pt x="2945768" y="743193"/>
                </a:lnTo>
                <a:lnTo>
                  <a:pt x="2710231" y="397991"/>
                </a:lnTo>
                <a:lnTo>
                  <a:pt x="2900872" y="347408"/>
                </a:lnTo>
                <a:lnTo>
                  <a:pt x="3064909" y="588459"/>
                </a:lnTo>
                <a:lnTo>
                  <a:pt x="3888619" y="372228"/>
                </a:lnTo>
                <a:lnTo>
                  <a:pt x="3957874" y="378390"/>
                </a:lnTo>
                <a:lnTo>
                  <a:pt x="3999430" y="431103"/>
                </a:lnTo>
                <a:lnTo>
                  <a:pt x="4001387" y="466918"/>
                </a:lnTo>
                <a:lnTo>
                  <a:pt x="3989038" y="498035"/>
                </a:lnTo>
                <a:lnTo>
                  <a:pt x="3964853" y="522274"/>
                </a:lnTo>
                <a:lnTo>
                  <a:pt x="3931299" y="537456"/>
                </a:lnTo>
                <a:lnTo>
                  <a:pt x="3045331" y="777176"/>
                </a:lnTo>
                <a:close/>
              </a:path>
              <a:path w="4001770" h="2651760">
                <a:moveTo>
                  <a:pt x="2091863" y="2648172"/>
                </a:moveTo>
                <a:lnTo>
                  <a:pt x="2090778" y="2648460"/>
                </a:lnTo>
                <a:lnTo>
                  <a:pt x="2062912" y="2651443"/>
                </a:lnTo>
                <a:lnTo>
                  <a:pt x="2035867" y="2646042"/>
                </a:lnTo>
                <a:lnTo>
                  <a:pt x="2011515" y="2632739"/>
                </a:lnTo>
                <a:lnTo>
                  <a:pt x="1991724" y="2612019"/>
                </a:lnTo>
                <a:lnTo>
                  <a:pt x="903955" y="1080518"/>
                </a:lnTo>
                <a:lnTo>
                  <a:pt x="1096354" y="1029468"/>
                </a:lnTo>
                <a:lnTo>
                  <a:pt x="1973893" y="2264806"/>
                </a:lnTo>
                <a:lnTo>
                  <a:pt x="2154934" y="2216771"/>
                </a:lnTo>
                <a:lnTo>
                  <a:pt x="2156434" y="2559024"/>
                </a:lnTo>
                <a:lnTo>
                  <a:pt x="2151888" y="2588307"/>
                </a:lnTo>
                <a:lnTo>
                  <a:pt x="2138693" y="2614113"/>
                </a:lnTo>
                <a:lnTo>
                  <a:pt x="2118225" y="2634662"/>
                </a:lnTo>
                <a:lnTo>
                  <a:pt x="2091863" y="2648172"/>
                </a:lnTo>
                <a:close/>
              </a:path>
              <a:path w="4001770" h="2651760">
                <a:moveTo>
                  <a:pt x="2154934" y="2216771"/>
                </a:moveTo>
                <a:lnTo>
                  <a:pt x="1973893" y="2264806"/>
                </a:lnTo>
                <a:lnTo>
                  <a:pt x="1967799" y="907432"/>
                </a:lnTo>
                <a:lnTo>
                  <a:pt x="1972180" y="879028"/>
                </a:lnTo>
                <a:lnTo>
                  <a:pt x="1984545" y="854059"/>
                </a:lnTo>
                <a:lnTo>
                  <a:pt x="2003668" y="834049"/>
                </a:lnTo>
                <a:lnTo>
                  <a:pt x="2028320" y="820520"/>
                </a:lnTo>
                <a:lnTo>
                  <a:pt x="2055938" y="815026"/>
                </a:lnTo>
                <a:lnTo>
                  <a:pt x="2083499" y="817931"/>
                </a:lnTo>
                <a:lnTo>
                  <a:pt x="2109086" y="828982"/>
                </a:lnTo>
                <a:lnTo>
                  <a:pt x="2130781" y="847926"/>
                </a:lnTo>
                <a:lnTo>
                  <a:pt x="2351782" y="1108709"/>
                </a:lnTo>
                <a:lnTo>
                  <a:pt x="2150312" y="1162165"/>
                </a:lnTo>
                <a:lnTo>
                  <a:pt x="2154934" y="2216771"/>
                </a:lnTo>
                <a:close/>
              </a:path>
              <a:path w="4001770" h="2651760">
                <a:moveTo>
                  <a:pt x="2667550" y="1676546"/>
                </a:moveTo>
                <a:lnTo>
                  <a:pt x="2639306" y="1682207"/>
                </a:lnTo>
                <a:lnTo>
                  <a:pt x="2611423" y="1679387"/>
                </a:lnTo>
                <a:lnTo>
                  <a:pt x="2585717" y="1668367"/>
                </a:lnTo>
                <a:lnTo>
                  <a:pt x="2564005" y="1649428"/>
                </a:lnTo>
                <a:lnTo>
                  <a:pt x="2150312" y="1162165"/>
                </a:lnTo>
                <a:lnTo>
                  <a:pt x="2351782" y="1108709"/>
                </a:lnTo>
                <a:lnTo>
                  <a:pt x="2541441" y="1332508"/>
                </a:lnTo>
                <a:lnTo>
                  <a:pt x="2723095" y="1284310"/>
                </a:lnTo>
                <a:lnTo>
                  <a:pt x="2727495" y="1587464"/>
                </a:lnTo>
                <a:lnTo>
                  <a:pt x="2723774" y="1615892"/>
                </a:lnTo>
                <a:lnTo>
                  <a:pt x="2711742" y="1641299"/>
                </a:lnTo>
                <a:lnTo>
                  <a:pt x="2692601" y="1662059"/>
                </a:lnTo>
                <a:lnTo>
                  <a:pt x="2667550" y="1676546"/>
                </a:lnTo>
                <a:close/>
              </a:path>
            </a:pathLst>
          </a:custGeom>
          <a:solidFill>
            <a:srgbClr val="FFFFFF"/>
          </a:solidFill>
        </p:spPr>
        <p:txBody>
          <a:bodyPr wrap="square" lIns="0" tIns="0" rIns="0" bIns="0" rtlCol="0"/>
          <a:lstStyle/>
          <a:p>
            <a:endParaRPr/>
          </a:p>
        </p:txBody>
      </p:sp>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052" t="28634" r="13957" b="32558"/>
          <a:stretch/>
        </p:blipFill>
        <p:spPr>
          <a:xfrm>
            <a:off x="838200" y="381000"/>
            <a:ext cx="7852111" cy="6007202"/>
          </a:xfrm>
          <a:prstGeom prst="rect">
            <a:avLst/>
          </a:prstGeom>
        </p:spPr>
      </p:pic>
      <p:cxnSp>
        <p:nvCxnSpPr>
          <p:cNvPr id="7" name="Straight Connector 6"/>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2857655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30161" y="1196522"/>
            <a:ext cx="4001770" cy="2651760"/>
          </a:xfrm>
          <a:custGeom>
            <a:avLst/>
            <a:gdLst/>
            <a:ahLst/>
            <a:cxnLst/>
            <a:rect l="l" t="t" r="r" b="b"/>
            <a:pathLst>
              <a:path w="4001770" h="2651760">
                <a:moveTo>
                  <a:pt x="2723095" y="1284310"/>
                </a:moveTo>
                <a:lnTo>
                  <a:pt x="2541441" y="1332508"/>
                </a:lnTo>
                <a:lnTo>
                  <a:pt x="2522641" y="93497"/>
                </a:lnTo>
                <a:lnTo>
                  <a:pt x="2527147" y="64062"/>
                </a:lnTo>
                <a:lnTo>
                  <a:pt x="2540275" y="38001"/>
                </a:lnTo>
                <a:lnTo>
                  <a:pt x="2560729" y="17402"/>
                </a:lnTo>
                <a:lnTo>
                  <a:pt x="2587212" y="4349"/>
                </a:lnTo>
                <a:lnTo>
                  <a:pt x="2616603" y="0"/>
                </a:lnTo>
                <a:lnTo>
                  <a:pt x="2645468" y="5154"/>
                </a:lnTo>
                <a:lnTo>
                  <a:pt x="2671396" y="18928"/>
                </a:lnTo>
                <a:lnTo>
                  <a:pt x="2691976" y="40436"/>
                </a:lnTo>
                <a:lnTo>
                  <a:pt x="2900872" y="347408"/>
                </a:lnTo>
                <a:lnTo>
                  <a:pt x="2710231" y="397991"/>
                </a:lnTo>
                <a:lnTo>
                  <a:pt x="2723095" y="1284310"/>
                </a:lnTo>
                <a:close/>
              </a:path>
              <a:path w="4001770" h="2651760">
                <a:moveTo>
                  <a:pt x="800082" y="2005942"/>
                </a:moveTo>
                <a:lnTo>
                  <a:pt x="116848" y="2187224"/>
                </a:lnTo>
                <a:lnTo>
                  <a:pt x="79776" y="2189147"/>
                </a:lnTo>
                <a:lnTo>
                  <a:pt x="45864" y="2176729"/>
                </a:lnTo>
                <a:lnTo>
                  <a:pt x="18822" y="2152470"/>
                </a:lnTo>
                <a:lnTo>
                  <a:pt x="2362" y="2118870"/>
                </a:lnTo>
                <a:lnTo>
                  <a:pt x="0" y="2081529"/>
                </a:lnTo>
                <a:lnTo>
                  <a:pt x="11458" y="2047055"/>
                </a:lnTo>
                <a:lnTo>
                  <a:pt x="34753" y="2019459"/>
                </a:lnTo>
                <a:lnTo>
                  <a:pt x="67902" y="2002750"/>
                </a:lnTo>
                <a:lnTo>
                  <a:pt x="684982" y="1839021"/>
                </a:lnTo>
                <a:lnTo>
                  <a:pt x="730071" y="801425"/>
                </a:lnTo>
                <a:lnTo>
                  <a:pt x="749744" y="748147"/>
                </a:lnTo>
                <a:lnTo>
                  <a:pt x="796878" y="716331"/>
                </a:lnTo>
                <a:lnTo>
                  <a:pt x="825894" y="712552"/>
                </a:lnTo>
                <a:lnTo>
                  <a:pt x="853714" y="717802"/>
                </a:lnTo>
                <a:lnTo>
                  <a:pt x="878693" y="731211"/>
                </a:lnTo>
                <a:lnTo>
                  <a:pt x="899185" y="751908"/>
                </a:lnTo>
                <a:lnTo>
                  <a:pt x="1096354" y="1029468"/>
                </a:lnTo>
                <a:lnTo>
                  <a:pt x="903955" y="1080518"/>
                </a:lnTo>
                <a:lnTo>
                  <a:pt x="868482" y="1918101"/>
                </a:lnTo>
                <a:lnTo>
                  <a:pt x="862382" y="1947270"/>
                </a:lnTo>
                <a:lnTo>
                  <a:pt x="848120" y="1973159"/>
                </a:lnTo>
                <a:lnTo>
                  <a:pt x="826940" y="1993480"/>
                </a:lnTo>
                <a:lnTo>
                  <a:pt x="800082" y="2005942"/>
                </a:lnTo>
                <a:close/>
              </a:path>
              <a:path w="4001770" h="2651760">
                <a:moveTo>
                  <a:pt x="3045331" y="777176"/>
                </a:moveTo>
                <a:lnTo>
                  <a:pt x="2989758" y="776095"/>
                </a:lnTo>
                <a:lnTo>
                  <a:pt x="2945768" y="743193"/>
                </a:lnTo>
                <a:lnTo>
                  <a:pt x="2710231" y="397991"/>
                </a:lnTo>
                <a:lnTo>
                  <a:pt x="2900872" y="347408"/>
                </a:lnTo>
                <a:lnTo>
                  <a:pt x="3064909" y="588459"/>
                </a:lnTo>
                <a:lnTo>
                  <a:pt x="3888619" y="372228"/>
                </a:lnTo>
                <a:lnTo>
                  <a:pt x="3957874" y="378390"/>
                </a:lnTo>
                <a:lnTo>
                  <a:pt x="3999430" y="431103"/>
                </a:lnTo>
                <a:lnTo>
                  <a:pt x="4001387" y="466918"/>
                </a:lnTo>
                <a:lnTo>
                  <a:pt x="3989038" y="498035"/>
                </a:lnTo>
                <a:lnTo>
                  <a:pt x="3964853" y="522274"/>
                </a:lnTo>
                <a:lnTo>
                  <a:pt x="3931299" y="537456"/>
                </a:lnTo>
                <a:lnTo>
                  <a:pt x="3045331" y="777176"/>
                </a:lnTo>
                <a:close/>
              </a:path>
              <a:path w="4001770" h="2651760">
                <a:moveTo>
                  <a:pt x="2091863" y="2648172"/>
                </a:moveTo>
                <a:lnTo>
                  <a:pt x="2090778" y="2648460"/>
                </a:lnTo>
                <a:lnTo>
                  <a:pt x="2062912" y="2651443"/>
                </a:lnTo>
                <a:lnTo>
                  <a:pt x="2035867" y="2646042"/>
                </a:lnTo>
                <a:lnTo>
                  <a:pt x="2011515" y="2632739"/>
                </a:lnTo>
                <a:lnTo>
                  <a:pt x="1991724" y="2612019"/>
                </a:lnTo>
                <a:lnTo>
                  <a:pt x="903955" y="1080518"/>
                </a:lnTo>
                <a:lnTo>
                  <a:pt x="1096354" y="1029468"/>
                </a:lnTo>
                <a:lnTo>
                  <a:pt x="1973893" y="2264806"/>
                </a:lnTo>
                <a:lnTo>
                  <a:pt x="2154934" y="2216771"/>
                </a:lnTo>
                <a:lnTo>
                  <a:pt x="2156434" y="2559024"/>
                </a:lnTo>
                <a:lnTo>
                  <a:pt x="2151888" y="2588307"/>
                </a:lnTo>
                <a:lnTo>
                  <a:pt x="2138693" y="2614113"/>
                </a:lnTo>
                <a:lnTo>
                  <a:pt x="2118225" y="2634662"/>
                </a:lnTo>
                <a:lnTo>
                  <a:pt x="2091863" y="2648172"/>
                </a:lnTo>
                <a:close/>
              </a:path>
              <a:path w="4001770" h="2651760">
                <a:moveTo>
                  <a:pt x="2154934" y="2216771"/>
                </a:moveTo>
                <a:lnTo>
                  <a:pt x="1973893" y="2264806"/>
                </a:lnTo>
                <a:lnTo>
                  <a:pt x="1967799" y="907432"/>
                </a:lnTo>
                <a:lnTo>
                  <a:pt x="1972180" y="879028"/>
                </a:lnTo>
                <a:lnTo>
                  <a:pt x="1984545" y="854059"/>
                </a:lnTo>
                <a:lnTo>
                  <a:pt x="2003668" y="834049"/>
                </a:lnTo>
                <a:lnTo>
                  <a:pt x="2028320" y="820520"/>
                </a:lnTo>
                <a:lnTo>
                  <a:pt x="2055938" y="815026"/>
                </a:lnTo>
                <a:lnTo>
                  <a:pt x="2083499" y="817931"/>
                </a:lnTo>
                <a:lnTo>
                  <a:pt x="2109086" y="828982"/>
                </a:lnTo>
                <a:lnTo>
                  <a:pt x="2130781" y="847926"/>
                </a:lnTo>
                <a:lnTo>
                  <a:pt x="2351782" y="1108709"/>
                </a:lnTo>
                <a:lnTo>
                  <a:pt x="2150312" y="1162165"/>
                </a:lnTo>
                <a:lnTo>
                  <a:pt x="2154934" y="2216771"/>
                </a:lnTo>
                <a:close/>
              </a:path>
              <a:path w="4001770" h="2651760">
                <a:moveTo>
                  <a:pt x="2667550" y="1676546"/>
                </a:moveTo>
                <a:lnTo>
                  <a:pt x="2639306" y="1682207"/>
                </a:lnTo>
                <a:lnTo>
                  <a:pt x="2611423" y="1679387"/>
                </a:lnTo>
                <a:lnTo>
                  <a:pt x="2585717" y="1668367"/>
                </a:lnTo>
                <a:lnTo>
                  <a:pt x="2564005" y="1649428"/>
                </a:lnTo>
                <a:lnTo>
                  <a:pt x="2150312" y="1162165"/>
                </a:lnTo>
                <a:lnTo>
                  <a:pt x="2351782" y="1108709"/>
                </a:lnTo>
                <a:lnTo>
                  <a:pt x="2541441" y="1332508"/>
                </a:lnTo>
                <a:lnTo>
                  <a:pt x="2723095" y="1284310"/>
                </a:lnTo>
                <a:lnTo>
                  <a:pt x="2727495" y="1587464"/>
                </a:lnTo>
                <a:lnTo>
                  <a:pt x="2723774" y="1615892"/>
                </a:lnTo>
                <a:lnTo>
                  <a:pt x="2711742" y="1641299"/>
                </a:lnTo>
                <a:lnTo>
                  <a:pt x="2692601" y="1662059"/>
                </a:lnTo>
                <a:lnTo>
                  <a:pt x="2667550" y="1676546"/>
                </a:lnTo>
                <a:close/>
              </a:path>
            </a:pathLst>
          </a:custGeom>
          <a:solidFill>
            <a:srgbClr val="FFFFFF"/>
          </a:solidFill>
        </p:spPr>
        <p:txBody>
          <a:bodyPr wrap="square" lIns="0" tIns="0" rIns="0" bIns="0" rtlCol="0"/>
          <a:lstStyle/>
          <a:p>
            <a:endParaRPr/>
          </a:p>
        </p:txBody>
      </p:sp>
      <p:sp>
        <p:nvSpPr>
          <p:cNvPr id="5" name="object 5"/>
          <p:cNvSpPr/>
          <p:nvPr/>
        </p:nvSpPr>
        <p:spPr>
          <a:xfrm>
            <a:off x="5606842" y="3683315"/>
            <a:ext cx="401955" cy="401955"/>
          </a:xfrm>
          <a:custGeom>
            <a:avLst/>
            <a:gdLst/>
            <a:ahLst/>
            <a:cxnLst/>
            <a:rect l="l" t="t" r="r" b="b"/>
            <a:pathLst>
              <a:path w="401954" h="401955">
                <a:moveTo>
                  <a:pt x="252289" y="395091"/>
                </a:moveTo>
                <a:lnTo>
                  <a:pt x="232920" y="399241"/>
                </a:ln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5"/>
                </a:lnTo>
                <a:lnTo>
                  <a:pt x="50020" y="67938"/>
                </a:lnTo>
                <a:lnTo>
                  <a:pt x="78848" y="41108"/>
                </a:lnTo>
                <a:lnTo>
                  <a:pt x="112315" y="20359"/>
                </a:lnTo>
                <a:lnTo>
                  <a:pt x="149214" y="6612"/>
                </a:lnTo>
                <a:lnTo>
                  <a:pt x="188073" y="258"/>
                </a:lnTo>
                <a:lnTo>
                  <a:pt x="207688" y="0"/>
                </a:lnTo>
                <a:lnTo>
                  <a:pt x="227425" y="1687"/>
                </a:lnTo>
                <a:lnTo>
                  <a:pt x="265762" y="10696"/>
                </a:lnTo>
                <a:lnTo>
                  <a:pt x="301576" y="27083"/>
                </a:lnTo>
                <a:lnTo>
                  <a:pt x="333552" y="50083"/>
                </a:lnTo>
                <a:lnTo>
                  <a:pt x="360377" y="78933"/>
                </a:lnTo>
                <a:lnTo>
                  <a:pt x="381126" y="112423"/>
                </a:lnTo>
                <a:lnTo>
                  <a:pt x="394876" y="149345"/>
                </a:lnTo>
                <a:lnTo>
                  <a:pt x="401238" y="188226"/>
                </a:lnTo>
                <a:lnTo>
                  <a:pt x="401502" y="207851"/>
                </a:lnTo>
                <a:lnTo>
                  <a:pt x="399822" y="227598"/>
                </a:lnTo>
                <a:lnTo>
                  <a:pt x="390829" y="265951"/>
                </a:lnTo>
                <a:lnTo>
                  <a:pt x="374461" y="301779"/>
                </a:lnTo>
                <a:lnTo>
                  <a:pt x="351481" y="333765"/>
                </a:lnTo>
                <a:lnTo>
                  <a:pt x="322654" y="360594"/>
                </a:lnTo>
                <a:lnTo>
                  <a:pt x="289187" y="381344"/>
                </a:lnTo>
                <a:lnTo>
                  <a:pt x="252289" y="395091"/>
                </a:lnTo>
                <a:close/>
              </a:path>
            </a:pathLst>
          </a:custGeom>
          <a:solidFill>
            <a:srgbClr val="FFFFFF"/>
          </a:solidFill>
        </p:spPr>
        <p:txBody>
          <a:bodyPr wrap="square" lIns="0" tIns="0" rIns="0" bIns="0" rtlCol="0"/>
          <a:lstStyle/>
          <a:p>
            <a:endParaRPr/>
          </a:p>
        </p:txBody>
      </p:sp>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8082" t="57268" r="13953" b="20058"/>
          <a:stretch/>
        </p:blipFill>
        <p:spPr>
          <a:xfrm>
            <a:off x="780466" y="3296093"/>
            <a:ext cx="3733666" cy="2647507"/>
          </a:xfrm>
          <a:prstGeom prst="rect">
            <a:avLst/>
          </a:prstGeom>
        </p:spPr>
      </p:pic>
      <p:sp>
        <p:nvSpPr>
          <p:cNvPr id="12" name="Content Placeholder 2"/>
          <p:cNvSpPr txBox="1">
            <a:spLocks/>
          </p:cNvSpPr>
          <p:nvPr/>
        </p:nvSpPr>
        <p:spPr>
          <a:xfrm>
            <a:off x="4935118" y="3905693"/>
            <a:ext cx="4742282" cy="2342707"/>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kern="0" dirty="0" smtClean="0">
                <a:solidFill>
                  <a:sysClr val="windowText" lastClr="000000"/>
                </a:solidFill>
                <a:latin typeface="Kalinga" panose="020B0502040204020203" pitchFamily="34" charset="0"/>
                <a:cs typeface="Kalinga" panose="020B0502040204020203" pitchFamily="34" charset="0"/>
              </a:rPr>
              <a:t>Women: </a:t>
            </a:r>
            <a:r>
              <a:rPr lang="en-US" sz="2400" kern="0" dirty="0" smtClean="0">
                <a:solidFill>
                  <a:sysClr val="windowText" lastClr="000000"/>
                </a:solidFill>
                <a:latin typeface="Kalinga" panose="020B0502040204020203" pitchFamily="34" charset="0"/>
                <a:cs typeface="Kalinga" panose="020B0502040204020203" pitchFamily="34" charset="0"/>
              </a:rPr>
              <a:t>Four Drinks</a:t>
            </a:r>
          </a:p>
          <a:p>
            <a:pPr>
              <a:lnSpc>
                <a:spcPct val="150000"/>
              </a:lnSpc>
            </a:pPr>
            <a:endParaRPr lang="en-US" sz="2400" kern="0" dirty="0" smtClean="0">
              <a:solidFill>
                <a:sysClr val="windowText" lastClr="000000"/>
              </a:solidFill>
              <a:latin typeface="Kalinga" panose="020B0502040204020203" pitchFamily="34" charset="0"/>
              <a:cs typeface="Kalinga" panose="020B0502040204020203" pitchFamily="34" charset="0"/>
            </a:endParaRPr>
          </a:p>
          <a:p>
            <a:endParaRPr lang="en-US" sz="2400" b="1" kern="0" dirty="0">
              <a:solidFill>
                <a:sysClr val="windowText" lastClr="000000"/>
              </a:solidFill>
              <a:latin typeface="Kalinga" panose="020B0502040204020203" pitchFamily="34" charset="0"/>
              <a:cs typeface="Kalinga" panose="020B0502040204020203" pitchFamily="34" charset="0"/>
            </a:endParaRPr>
          </a:p>
          <a:p>
            <a:r>
              <a:rPr lang="en-US" sz="2400" b="1" kern="0" dirty="0" smtClean="0">
                <a:solidFill>
                  <a:sysClr val="windowText" lastClr="000000"/>
                </a:solidFill>
                <a:latin typeface="Kalinga" panose="020B0502040204020203" pitchFamily="34" charset="0"/>
                <a:cs typeface="Kalinga" panose="020B0502040204020203" pitchFamily="34" charset="0"/>
              </a:rPr>
              <a:t>Men:</a:t>
            </a:r>
            <a:r>
              <a:rPr lang="en-US" sz="2400" kern="0" dirty="0" smtClean="0">
                <a:solidFill>
                  <a:sysClr val="windowText" lastClr="000000"/>
                </a:solidFill>
                <a:latin typeface="Kalinga" panose="020B0502040204020203" pitchFamily="34" charset="0"/>
                <a:cs typeface="Kalinga" panose="020B0502040204020203" pitchFamily="34" charset="0"/>
              </a:rPr>
              <a:t> Five Drinks </a:t>
            </a:r>
            <a:endParaRPr lang="en-US" sz="2400" b="1" kern="0" dirty="0" smtClean="0">
              <a:solidFill>
                <a:sysClr val="windowText" lastClr="000000"/>
              </a:solidFill>
              <a:latin typeface="Kalinga" panose="020B0502040204020203" pitchFamily="34" charset="0"/>
              <a:cs typeface="Kalinga" panose="020B0502040204020203" pitchFamily="34" charset="0"/>
            </a:endParaRPr>
          </a:p>
          <a:p>
            <a:endParaRPr lang="en-US" sz="2400" b="1" kern="0" dirty="0">
              <a:solidFill>
                <a:sysClr val="windowText" lastClr="000000"/>
              </a:solidFill>
              <a:latin typeface="+mj-lt"/>
            </a:endParaRPr>
          </a:p>
        </p:txBody>
      </p:sp>
      <p:sp>
        <p:nvSpPr>
          <p:cNvPr id="14" name="Content Placeholder 2"/>
          <p:cNvSpPr txBox="1">
            <a:spLocks/>
          </p:cNvSpPr>
          <p:nvPr/>
        </p:nvSpPr>
        <p:spPr>
          <a:xfrm>
            <a:off x="600659" y="2286000"/>
            <a:ext cx="8552282" cy="843185"/>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dirty="0" smtClean="0">
                <a:solidFill>
                  <a:sysClr val="windowText" lastClr="000000"/>
                </a:solidFill>
                <a:latin typeface="Kalinga" panose="020B0502040204020203" pitchFamily="34" charset="0"/>
                <a:cs typeface="Kalinga" panose="020B0502040204020203" pitchFamily="34" charset="0"/>
              </a:rPr>
              <a:t>Binge drinking is the heavy consumption of alcohol that brings BAC levels to at least </a:t>
            </a:r>
            <a:r>
              <a:rPr lang="en-US" sz="2400" b="1" kern="0" dirty="0" smtClean="0">
                <a:solidFill>
                  <a:sysClr val="windowText" lastClr="000000"/>
                </a:solidFill>
                <a:latin typeface="Kalinga" panose="020B0502040204020203" pitchFamily="34" charset="0"/>
                <a:cs typeface="Kalinga" panose="020B0502040204020203" pitchFamily="34" charset="0"/>
              </a:rPr>
              <a:t>0.08% </a:t>
            </a:r>
            <a:r>
              <a:rPr lang="en-US" sz="2400" kern="0" dirty="0" smtClean="0">
                <a:solidFill>
                  <a:sysClr val="windowText" lastClr="000000"/>
                </a:solidFill>
                <a:latin typeface="Kalinga" panose="020B0502040204020203" pitchFamily="34" charset="0"/>
                <a:cs typeface="Kalinga" panose="020B0502040204020203" pitchFamily="34" charset="0"/>
              </a:rPr>
              <a:t>in about two hours.</a:t>
            </a:r>
            <a:endParaRPr lang="en-US" sz="2400" kern="0" dirty="0">
              <a:solidFill>
                <a:sysClr val="windowText" lastClr="000000"/>
              </a:solidFill>
              <a:latin typeface="Kalinga" panose="020B0502040204020203" pitchFamily="34" charset="0"/>
              <a:cs typeface="Kalinga" panose="020B0502040204020203" pitchFamily="34" charset="0"/>
            </a:endParaRPr>
          </a:p>
        </p:txBody>
      </p:sp>
      <p:cxnSp>
        <p:nvCxnSpPr>
          <p:cNvPr id="13" name="Straight Connector 12"/>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897" t="31157" r="5719" b="55410"/>
          <a:stretch/>
        </p:blipFill>
        <p:spPr>
          <a:xfrm>
            <a:off x="1519299" y="618811"/>
            <a:ext cx="6715003" cy="1330637"/>
          </a:xfrm>
          <a:prstGeom prst="rect">
            <a:avLst/>
          </a:prstGeom>
        </p:spPr>
      </p:pic>
    </p:spTree>
    <p:extLst>
      <p:ext uri="{BB962C8B-B14F-4D97-AF65-F5344CB8AC3E}">
        <p14:creationId xmlns:p14="http://schemas.microsoft.com/office/powerpoint/2010/main" val="3975125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bject 83"/>
          <p:cNvSpPr/>
          <p:nvPr/>
        </p:nvSpPr>
        <p:spPr>
          <a:xfrm>
            <a:off x="740094" y="1211005"/>
            <a:ext cx="7972425" cy="2514601"/>
          </a:xfrm>
          <a:custGeom>
            <a:avLst/>
            <a:gdLst/>
            <a:ahLst/>
            <a:cxnLst/>
            <a:rect l="l" t="t" r="r" b="b"/>
            <a:pathLst>
              <a:path w="7972425" h="5457825">
                <a:moveTo>
                  <a:pt x="0" y="0"/>
                </a:moveTo>
                <a:lnTo>
                  <a:pt x="7972298" y="0"/>
                </a:lnTo>
                <a:lnTo>
                  <a:pt x="7972298" y="5457824"/>
                </a:lnTo>
                <a:lnTo>
                  <a:pt x="0" y="5457824"/>
                </a:lnTo>
                <a:lnTo>
                  <a:pt x="0" y="0"/>
                </a:lnTo>
                <a:close/>
              </a:path>
            </a:pathLst>
          </a:custGeom>
          <a:solidFill>
            <a:schemeClr val="accent1"/>
          </a:solidFill>
        </p:spPr>
        <p:txBody>
          <a:bodyPr wrap="square" lIns="0" tIns="0" rIns="0" bIns="0" rtlCol="0"/>
          <a:lstStyle/>
          <a:p>
            <a:endParaRPr>
              <a:latin typeface="+mj-lt"/>
            </a:endParaRPr>
          </a:p>
        </p:txBody>
      </p:sp>
      <p:sp>
        <p:nvSpPr>
          <p:cNvPr id="96" name="object 96"/>
          <p:cNvSpPr txBox="1"/>
          <p:nvPr/>
        </p:nvSpPr>
        <p:spPr>
          <a:xfrm>
            <a:off x="1524123" y="2295665"/>
            <a:ext cx="3752387" cy="1107996"/>
          </a:xfrm>
          <a:prstGeom prst="rect">
            <a:avLst/>
          </a:prstGeom>
        </p:spPr>
        <p:txBody>
          <a:bodyPr vert="horz" wrap="square" lIns="0" tIns="0" rIns="0" bIns="0" rtlCol="0">
            <a:spAutoFit/>
          </a:bodyPr>
          <a:lstStyle/>
          <a:p>
            <a:pPr marL="12700">
              <a:lnSpc>
                <a:spcPct val="100000"/>
              </a:lnSpc>
            </a:pPr>
            <a:r>
              <a:rPr lang="en-US" dirty="0" smtClean="0">
                <a:solidFill>
                  <a:schemeClr val="bg1"/>
                </a:solidFill>
                <a:latin typeface="Kalinga" panose="020B0502040204020203" pitchFamily="34" charset="0"/>
                <a:cs typeface="Kalinga" panose="020B0502040204020203" pitchFamily="34" charset="0"/>
              </a:rPr>
              <a:t>of students in a national survey responded that they avoid drinking games sometimes, most of the time or all the time.</a:t>
            </a:r>
            <a:endParaRPr dirty="0">
              <a:solidFill>
                <a:schemeClr val="bg1"/>
              </a:solidFill>
              <a:latin typeface="Kalinga" panose="020B0502040204020203" pitchFamily="34" charset="0"/>
              <a:cs typeface="Kalinga" panose="020B0502040204020203" pitchFamily="34" charset="0"/>
            </a:endParaRPr>
          </a:p>
        </p:txBody>
      </p:sp>
      <p:sp>
        <p:nvSpPr>
          <p:cNvPr id="103" name="object 103"/>
          <p:cNvSpPr/>
          <p:nvPr/>
        </p:nvSpPr>
        <p:spPr>
          <a:xfrm>
            <a:off x="152400" y="2658806"/>
            <a:ext cx="1000760" cy="1397635"/>
          </a:xfrm>
          <a:custGeom>
            <a:avLst/>
            <a:gdLst/>
            <a:ahLst/>
            <a:cxnLst/>
            <a:rect l="l" t="t" r="r" b="b"/>
            <a:pathLst>
              <a:path w="1000760" h="1397634">
                <a:moveTo>
                  <a:pt x="603089" y="0"/>
                </a:moveTo>
                <a:lnTo>
                  <a:pt x="1000328" y="1000269"/>
                </a:lnTo>
                <a:lnTo>
                  <a:pt x="0" y="1397532"/>
                </a:lnTo>
                <a:lnTo>
                  <a:pt x="603089" y="0"/>
                </a:lnTo>
                <a:close/>
              </a:path>
            </a:pathLst>
          </a:custGeom>
          <a:solidFill>
            <a:schemeClr val="accent1"/>
          </a:solidFill>
        </p:spPr>
        <p:txBody>
          <a:bodyPr wrap="square" lIns="0" tIns="0" rIns="0" bIns="0" rtlCol="0"/>
          <a:lstStyle/>
          <a:p>
            <a:endParaRPr>
              <a:latin typeface="+mj-lt"/>
            </a:endParaRPr>
          </a:p>
        </p:txBody>
      </p:sp>
      <p:sp>
        <p:nvSpPr>
          <p:cNvPr id="110" name="object 96"/>
          <p:cNvSpPr txBox="1"/>
          <p:nvPr/>
        </p:nvSpPr>
        <p:spPr>
          <a:xfrm>
            <a:off x="1524123" y="1524000"/>
            <a:ext cx="2204901" cy="830997"/>
          </a:xfrm>
          <a:prstGeom prst="rect">
            <a:avLst/>
          </a:prstGeom>
        </p:spPr>
        <p:txBody>
          <a:bodyPr vert="horz" wrap="square" lIns="0" tIns="0" rIns="0" bIns="0" rtlCol="0">
            <a:spAutoFit/>
          </a:bodyPr>
          <a:lstStyle/>
          <a:p>
            <a:pPr marL="12700">
              <a:lnSpc>
                <a:spcPct val="100000"/>
              </a:lnSpc>
            </a:pPr>
            <a:r>
              <a:rPr lang="en-US" sz="5400" b="1" dirty="0" smtClean="0">
                <a:solidFill>
                  <a:schemeClr val="bg1"/>
                </a:solidFill>
                <a:latin typeface="Kalinga" panose="020B0502040204020203" pitchFamily="34" charset="0"/>
                <a:cs typeface="Kalinga" panose="020B0502040204020203" pitchFamily="34" charset="0"/>
              </a:rPr>
              <a:t>45.5%</a:t>
            </a:r>
            <a:endParaRPr sz="5400" b="1" dirty="0">
              <a:solidFill>
                <a:schemeClr val="bg1"/>
              </a:solidFill>
              <a:latin typeface="Kalinga" panose="020B0502040204020203" pitchFamily="34" charset="0"/>
              <a:cs typeface="Kalinga" panose="020B0502040204020203" pitchFamily="34" charset="0"/>
            </a:endParaRPr>
          </a:p>
        </p:txBody>
      </p:sp>
      <p:sp>
        <p:nvSpPr>
          <p:cNvPr id="111" name="object 83"/>
          <p:cNvSpPr/>
          <p:nvPr/>
        </p:nvSpPr>
        <p:spPr>
          <a:xfrm>
            <a:off x="4023995" y="3840761"/>
            <a:ext cx="4695825" cy="2514601"/>
          </a:xfrm>
          <a:custGeom>
            <a:avLst/>
            <a:gdLst/>
            <a:ahLst/>
            <a:cxnLst/>
            <a:rect l="l" t="t" r="r" b="b"/>
            <a:pathLst>
              <a:path w="7972425" h="5457825">
                <a:moveTo>
                  <a:pt x="0" y="0"/>
                </a:moveTo>
                <a:lnTo>
                  <a:pt x="7972298" y="0"/>
                </a:lnTo>
                <a:lnTo>
                  <a:pt x="7972298" y="5457824"/>
                </a:lnTo>
                <a:lnTo>
                  <a:pt x="0" y="5457824"/>
                </a:lnTo>
                <a:lnTo>
                  <a:pt x="0" y="0"/>
                </a:lnTo>
                <a:close/>
              </a:path>
            </a:pathLst>
          </a:custGeom>
          <a:solidFill>
            <a:schemeClr val="accent3"/>
          </a:solidFill>
        </p:spPr>
        <p:txBody>
          <a:bodyPr wrap="square" lIns="0" tIns="0" rIns="0" bIns="0" rtlCol="0"/>
          <a:lstStyle/>
          <a:p>
            <a:endParaRPr>
              <a:latin typeface="+mj-lt"/>
            </a:endParaRPr>
          </a:p>
        </p:txBody>
      </p:sp>
      <p:sp>
        <p:nvSpPr>
          <p:cNvPr id="112" name="object 96"/>
          <p:cNvSpPr txBox="1"/>
          <p:nvPr/>
        </p:nvSpPr>
        <p:spPr>
          <a:xfrm>
            <a:off x="4808024" y="4925421"/>
            <a:ext cx="3752387" cy="1107996"/>
          </a:xfrm>
          <a:prstGeom prst="rect">
            <a:avLst/>
          </a:prstGeom>
        </p:spPr>
        <p:txBody>
          <a:bodyPr vert="horz" wrap="square" lIns="0" tIns="0" rIns="0" bIns="0" rtlCol="0">
            <a:spAutoFit/>
          </a:bodyPr>
          <a:lstStyle/>
          <a:p>
            <a:pPr marL="12700">
              <a:lnSpc>
                <a:spcPct val="100000"/>
              </a:lnSpc>
            </a:pPr>
            <a:r>
              <a:rPr lang="en-US" dirty="0" smtClean="0">
                <a:solidFill>
                  <a:schemeClr val="bg1"/>
                </a:solidFill>
                <a:latin typeface="Kalinga" panose="020B0502040204020203" pitchFamily="34" charset="0"/>
                <a:cs typeface="Kalinga" panose="020B0502040204020203" pitchFamily="34" charset="0"/>
              </a:rPr>
              <a:t>of students in a national survey reported drinking four or fewer drinks the last time they consumed alcohol.</a:t>
            </a:r>
            <a:endParaRPr dirty="0">
              <a:solidFill>
                <a:schemeClr val="bg1"/>
              </a:solidFill>
              <a:latin typeface="Kalinga" panose="020B0502040204020203" pitchFamily="34" charset="0"/>
              <a:cs typeface="Kalinga" panose="020B0502040204020203" pitchFamily="34" charset="0"/>
            </a:endParaRPr>
          </a:p>
        </p:txBody>
      </p:sp>
      <p:sp>
        <p:nvSpPr>
          <p:cNvPr id="113" name="object 103"/>
          <p:cNvSpPr/>
          <p:nvPr/>
        </p:nvSpPr>
        <p:spPr>
          <a:xfrm flipH="1">
            <a:off x="8219440" y="5314368"/>
            <a:ext cx="1000760" cy="1397635"/>
          </a:xfrm>
          <a:custGeom>
            <a:avLst/>
            <a:gdLst/>
            <a:ahLst/>
            <a:cxnLst/>
            <a:rect l="l" t="t" r="r" b="b"/>
            <a:pathLst>
              <a:path w="1000760" h="1397634">
                <a:moveTo>
                  <a:pt x="603089" y="0"/>
                </a:moveTo>
                <a:lnTo>
                  <a:pt x="1000328" y="1000269"/>
                </a:lnTo>
                <a:lnTo>
                  <a:pt x="0" y="1397532"/>
                </a:lnTo>
                <a:lnTo>
                  <a:pt x="603089" y="0"/>
                </a:lnTo>
                <a:close/>
              </a:path>
            </a:pathLst>
          </a:custGeom>
          <a:solidFill>
            <a:schemeClr val="accent3"/>
          </a:solidFill>
        </p:spPr>
        <p:txBody>
          <a:bodyPr wrap="square" lIns="0" tIns="0" rIns="0" bIns="0" rtlCol="0"/>
          <a:lstStyle/>
          <a:p>
            <a:endParaRPr>
              <a:latin typeface="+mj-lt"/>
            </a:endParaRPr>
          </a:p>
        </p:txBody>
      </p:sp>
      <p:sp>
        <p:nvSpPr>
          <p:cNvPr id="114" name="object 96"/>
          <p:cNvSpPr txBox="1"/>
          <p:nvPr/>
        </p:nvSpPr>
        <p:spPr>
          <a:xfrm>
            <a:off x="4808024" y="4171597"/>
            <a:ext cx="2204901" cy="830997"/>
          </a:xfrm>
          <a:prstGeom prst="rect">
            <a:avLst/>
          </a:prstGeom>
        </p:spPr>
        <p:txBody>
          <a:bodyPr vert="horz" wrap="square" lIns="0" tIns="0" rIns="0" bIns="0" rtlCol="0">
            <a:spAutoFit/>
          </a:bodyPr>
          <a:lstStyle/>
          <a:p>
            <a:pPr marL="12700">
              <a:lnSpc>
                <a:spcPct val="100000"/>
              </a:lnSpc>
            </a:pPr>
            <a:r>
              <a:rPr lang="en-US" sz="5400" b="1" dirty="0" smtClean="0">
                <a:solidFill>
                  <a:schemeClr val="bg1"/>
                </a:solidFill>
                <a:latin typeface="Kalinga" panose="020B0502040204020203" pitchFamily="34" charset="0"/>
                <a:cs typeface="Kalinga" panose="020B0502040204020203" pitchFamily="34" charset="0"/>
              </a:rPr>
              <a:t>73.1%</a:t>
            </a:r>
            <a:endParaRPr sz="5400" b="1" dirty="0">
              <a:solidFill>
                <a:schemeClr val="bg1"/>
              </a:solidFill>
              <a:latin typeface="Kalinga" panose="020B0502040204020203" pitchFamily="34" charset="0"/>
              <a:cs typeface="Kalinga" panose="020B0502040204020203"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990" t="26679" r="18491" b="43501"/>
          <a:stretch/>
        </p:blipFill>
        <p:spPr>
          <a:xfrm>
            <a:off x="5562600" y="339725"/>
            <a:ext cx="4054896" cy="2319081"/>
          </a:xfrm>
          <a:prstGeom prst="rect">
            <a:avLst/>
          </a:prstGeom>
        </p:spPr>
      </p:pic>
      <p:cxnSp>
        <p:nvCxnSpPr>
          <p:cNvPr id="27" name="Straight Connector 26"/>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3933777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730161" y="1196522"/>
            <a:ext cx="4001770" cy="2651760"/>
          </a:xfrm>
          <a:custGeom>
            <a:avLst/>
            <a:gdLst/>
            <a:ahLst/>
            <a:cxnLst/>
            <a:rect l="l" t="t" r="r" b="b"/>
            <a:pathLst>
              <a:path w="4001770" h="2651760">
                <a:moveTo>
                  <a:pt x="2723095" y="1284310"/>
                </a:moveTo>
                <a:lnTo>
                  <a:pt x="2541441" y="1332508"/>
                </a:lnTo>
                <a:lnTo>
                  <a:pt x="2522641" y="93497"/>
                </a:lnTo>
                <a:lnTo>
                  <a:pt x="2527147" y="64062"/>
                </a:lnTo>
                <a:lnTo>
                  <a:pt x="2540275" y="38001"/>
                </a:lnTo>
                <a:lnTo>
                  <a:pt x="2560729" y="17402"/>
                </a:lnTo>
                <a:lnTo>
                  <a:pt x="2587212" y="4349"/>
                </a:lnTo>
                <a:lnTo>
                  <a:pt x="2616603" y="0"/>
                </a:lnTo>
                <a:lnTo>
                  <a:pt x="2645468" y="5154"/>
                </a:lnTo>
                <a:lnTo>
                  <a:pt x="2671396" y="18928"/>
                </a:lnTo>
                <a:lnTo>
                  <a:pt x="2691976" y="40436"/>
                </a:lnTo>
                <a:lnTo>
                  <a:pt x="2900872" y="347408"/>
                </a:lnTo>
                <a:lnTo>
                  <a:pt x="2710231" y="397991"/>
                </a:lnTo>
                <a:lnTo>
                  <a:pt x="2723095" y="1284310"/>
                </a:lnTo>
                <a:close/>
              </a:path>
              <a:path w="4001770" h="2651760">
                <a:moveTo>
                  <a:pt x="800082" y="2005942"/>
                </a:moveTo>
                <a:lnTo>
                  <a:pt x="116848" y="2187224"/>
                </a:lnTo>
                <a:lnTo>
                  <a:pt x="79776" y="2189147"/>
                </a:lnTo>
                <a:lnTo>
                  <a:pt x="45864" y="2176729"/>
                </a:lnTo>
                <a:lnTo>
                  <a:pt x="18822" y="2152470"/>
                </a:lnTo>
                <a:lnTo>
                  <a:pt x="2362" y="2118870"/>
                </a:lnTo>
                <a:lnTo>
                  <a:pt x="0" y="2081529"/>
                </a:lnTo>
                <a:lnTo>
                  <a:pt x="11458" y="2047055"/>
                </a:lnTo>
                <a:lnTo>
                  <a:pt x="34753" y="2019459"/>
                </a:lnTo>
                <a:lnTo>
                  <a:pt x="67902" y="2002750"/>
                </a:lnTo>
                <a:lnTo>
                  <a:pt x="684982" y="1839021"/>
                </a:lnTo>
                <a:lnTo>
                  <a:pt x="730071" y="801425"/>
                </a:lnTo>
                <a:lnTo>
                  <a:pt x="749744" y="748147"/>
                </a:lnTo>
                <a:lnTo>
                  <a:pt x="796878" y="716331"/>
                </a:lnTo>
                <a:lnTo>
                  <a:pt x="825894" y="712552"/>
                </a:lnTo>
                <a:lnTo>
                  <a:pt x="853714" y="717802"/>
                </a:lnTo>
                <a:lnTo>
                  <a:pt x="878693" y="731211"/>
                </a:lnTo>
                <a:lnTo>
                  <a:pt x="899185" y="751908"/>
                </a:lnTo>
                <a:lnTo>
                  <a:pt x="1096354" y="1029468"/>
                </a:lnTo>
                <a:lnTo>
                  <a:pt x="903955" y="1080518"/>
                </a:lnTo>
                <a:lnTo>
                  <a:pt x="868482" y="1918101"/>
                </a:lnTo>
                <a:lnTo>
                  <a:pt x="862382" y="1947270"/>
                </a:lnTo>
                <a:lnTo>
                  <a:pt x="848120" y="1973159"/>
                </a:lnTo>
                <a:lnTo>
                  <a:pt x="826940" y="1993480"/>
                </a:lnTo>
                <a:lnTo>
                  <a:pt x="800082" y="2005942"/>
                </a:lnTo>
                <a:close/>
              </a:path>
              <a:path w="4001770" h="2651760">
                <a:moveTo>
                  <a:pt x="3045331" y="777176"/>
                </a:moveTo>
                <a:lnTo>
                  <a:pt x="2989758" y="776095"/>
                </a:lnTo>
                <a:lnTo>
                  <a:pt x="2945768" y="743193"/>
                </a:lnTo>
                <a:lnTo>
                  <a:pt x="2710231" y="397991"/>
                </a:lnTo>
                <a:lnTo>
                  <a:pt x="2900872" y="347408"/>
                </a:lnTo>
                <a:lnTo>
                  <a:pt x="3064909" y="588459"/>
                </a:lnTo>
                <a:lnTo>
                  <a:pt x="3888619" y="372228"/>
                </a:lnTo>
                <a:lnTo>
                  <a:pt x="3957874" y="378390"/>
                </a:lnTo>
                <a:lnTo>
                  <a:pt x="3999430" y="431103"/>
                </a:lnTo>
                <a:lnTo>
                  <a:pt x="4001387" y="466918"/>
                </a:lnTo>
                <a:lnTo>
                  <a:pt x="3989038" y="498035"/>
                </a:lnTo>
                <a:lnTo>
                  <a:pt x="3964853" y="522274"/>
                </a:lnTo>
                <a:lnTo>
                  <a:pt x="3931299" y="537456"/>
                </a:lnTo>
                <a:lnTo>
                  <a:pt x="3045331" y="777176"/>
                </a:lnTo>
                <a:close/>
              </a:path>
              <a:path w="4001770" h="2651760">
                <a:moveTo>
                  <a:pt x="2091863" y="2648172"/>
                </a:moveTo>
                <a:lnTo>
                  <a:pt x="2090778" y="2648460"/>
                </a:lnTo>
                <a:lnTo>
                  <a:pt x="2062912" y="2651443"/>
                </a:lnTo>
                <a:lnTo>
                  <a:pt x="2035867" y="2646042"/>
                </a:lnTo>
                <a:lnTo>
                  <a:pt x="2011515" y="2632739"/>
                </a:lnTo>
                <a:lnTo>
                  <a:pt x="1991724" y="2612019"/>
                </a:lnTo>
                <a:lnTo>
                  <a:pt x="903955" y="1080518"/>
                </a:lnTo>
                <a:lnTo>
                  <a:pt x="1096354" y="1029468"/>
                </a:lnTo>
                <a:lnTo>
                  <a:pt x="1973893" y="2264806"/>
                </a:lnTo>
                <a:lnTo>
                  <a:pt x="2154934" y="2216771"/>
                </a:lnTo>
                <a:lnTo>
                  <a:pt x="2156434" y="2559024"/>
                </a:lnTo>
                <a:lnTo>
                  <a:pt x="2151888" y="2588307"/>
                </a:lnTo>
                <a:lnTo>
                  <a:pt x="2138693" y="2614113"/>
                </a:lnTo>
                <a:lnTo>
                  <a:pt x="2118225" y="2634662"/>
                </a:lnTo>
                <a:lnTo>
                  <a:pt x="2091863" y="2648172"/>
                </a:lnTo>
                <a:close/>
              </a:path>
              <a:path w="4001770" h="2651760">
                <a:moveTo>
                  <a:pt x="2154934" y="2216771"/>
                </a:moveTo>
                <a:lnTo>
                  <a:pt x="1973893" y="2264806"/>
                </a:lnTo>
                <a:lnTo>
                  <a:pt x="1967799" y="907432"/>
                </a:lnTo>
                <a:lnTo>
                  <a:pt x="1972180" y="879028"/>
                </a:lnTo>
                <a:lnTo>
                  <a:pt x="1984545" y="854059"/>
                </a:lnTo>
                <a:lnTo>
                  <a:pt x="2003668" y="834049"/>
                </a:lnTo>
                <a:lnTo>
                  <a:pt x="2028320" y="820520"/>
                </a:lnTo>
                <a:lnTo>
                  <a:pt x="2055938" y="815026"/>
                </a:lnTo>
                <a:lnTo>
                  <a:pt x="2083499" y="817931"/>
                </a:lnTo>
                <a:lnTo>
                  <a:pt x="2109086" y="828982"/>
                </a:lnTo>
                <a:lnTo>
                  <a:pt x="2130781" y="847926"/>
                </a:lnTo>
                <a:lnTo>
                  <a:pt x="2351782" y="1108709"/>
                </a:lnTo>
                <a:lnTo>
                  <a:pt x="2150312" y="1162165"/>
                </a:lnTo>
                <a:lnTo>
                  <a:pt x="2154934" y="2216771"/>
                </a:lnTo>
                <a:close/>
              </a:path>
              <a:path w="4001770" h="2651760">
                <a:moveTo>
                  <a:pt x="2667550" y="1676546"/>
                </a:moveTo>
                <a:lnTo>
                  <a:pt x="2639306" y="1682207"/>
                </a:lnTo>
                <a:lnTo>
                  <a:pt x="2611423" y="1679387"/>
                </a:lnTo>
                <a:lnTo>
                  <a:pt x="2585717" y="1668367"/>
                </a:lnTo>
                <a:lnTo>
                  <a:pt x="2564005" y="1649428"/>
                </a:lnTo>
                <a:lnTo>
                  <a:pt x="2150312" y="1162165"/>
                </a:lnTo>
                <a:lnTo>
                  <a:pt x="2351782" y="1108709"/>
                </a:lnTo>
                <a:lnTo>
                  <a:pt x="2541441" y="1332508"/>
                </a:lnTo>
                <a:lnTo>
                  <a:pt x="2723095" y="1284310"/>
                </a:lnTo>
                <a:lnTo>
                  <a:pt x="2727495" y="1587464"/>
                </a:lnTo>
                <a:lnTo>
                  <a:pt x="2723774" y="1615892"/>
                </a:lnTo>
                <a:lnTo>
                  <a:pt x="2711742" y="1641299"/>
                </a:lnTo>
                <a:lnTo>
                  <a:pt x="2692601" y="1662059"/>
                </a:lnTo>
                <a:lnTo>
                  <a:pt x="2667550" y="1676546"/>
                </a:lnTo>
                <a:close/>
              </a:path>
            </a:pathLst>
          </a:custGeom>
          <a:solidFill>
            <a:srgbClr val="FFFFFF"/>
          </a:solidFill>
        </p:spPr>
        <p:txBody>
          <a:bodyPr wrap="square" lIns="0" tIns="0" rIns="0" bIns="0" rtlCol="0"/>
          <a:lstStyle/>
          <a:p>
            <a:endParaRPr/>
          </a:p>
        </p:txBody>
      </p:sp>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630" y="1809109"/>
            <a:ext cx="4271842" cy="421069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1343" b="59328"/>
          <a:stretch/>
        </p:blipFill>
        <p:spPr>
          <a:xfrm>
            <a:off x="1190275" y="514134"/>
            <a:ext cx="7373050" cy="917046"/>
          </a:xfrm>
          <a:prstGeom prst="rect">
            <a:avLst/>
          </a:prstGeom>
        </p:spPr>
      </p:pic>
      <p:sp>
        <p:nvSpPr>
          <p:cNvPr id="12" name="TextBox 11"/>
          <p:cNvSpPr txBox="1"/>
          <p:nvPr/>
        </p:nvSpPr>
        <p:spPr>
          <a:xfrm>
            <a:off x="802740" y="2286000"/>
            <a:ext cx="4929696" cy="3370153"/>
          </a:xfrm>
          <a:prstGeom prst="rect">
            <a:avLst/>
          </a:prstGeom>
          <a:noFill/>
        </p:spPr>
        <p:txBody>
          <a:bodyPr wrap="square" rtlCol="0">
            <a:spAutoFit/>
          </a:bodyPr>
          <a:lstStyle/>
          <a:p>
            <a:pPr marL="457200" indent="-457200">
              <a:lnSpc>
                <a:spcPct val="150000"/>
              </a:lnSpc>
              <a:buBlip>
                <a:blip r:embed="rId5"/>
              </a:buBlip>
            </a:pPr>
            <a:r>
              <a:rPr lang="en-US" sz="2400" dirty="0">
                <a:latin typeface="Kalinga" panose="020B0502040204020203" pitchFamily="34" charset="0"/>
                <a:cs typeface="Kalinga" panose="020B0502040204020203" pitchFamily="34" charset="0"/>
              </a:rPr>
              <a:t>Alcohol Poisoning</a:t>
            </a:r>
          </a:p>
          <a:p>
            <a:pPr marL="457200" indent="-457200">
              <a:lnSpc>
                <a:spcPct val="150000"/>
              </a:lnSpc>
              <a:buBlip>
                <a:blip r:embed="rId5"/>
              </a:buBlip>
            </a:pPr>
            <a:r>
              <a:rPr lang="en-US" sz="2400" dirty="0">
                <a:latin typeface="Kalinga" panose="020B0502040204020203" pitchFamily="34" charset="0"/>
                <a:cs typeface="Kalinga" panose="020B0502040204020203" pitchFamily="34" charset="0"/>
              </a:rPr>
              <a:t>Experiencing a Blackout</a:t>
            </a:r>
          </a:p>
          <a:p>
            <a:pPr marL="457200" indent="-457200">
              <a:lnSpc>
                <a:spcPct val="150000"/>
              </a:lnSpc>
              <a:buBlip>
                <a:blip r:embed="rId5"/>
              </a:buBlip>
            </a:pPr>
            <a:r>
              <a:rPr lang="en-US" sz="2400" dirty="0">
                <a:latin typeface="Kalinga" panose="020B0502040204020203" pitchFamily="34" charset="0"/>
                <a:cs typeface="Kalinga" panose="020B0502040204020203" pitchFamily="34" charset="0"/>
              </a:rPr>
              <a:t>Brain Damage</a:t>
            </a:r>
          </a:p>
          <a:p>
            <a:pPr marL="457200" indent="-457200">
              <a:lnSpc>
                <a:spcPct val="150000"/>
              </a:lnSpc>
              <a:buBlip>
                <a:blip r:embed="rId5"/>
              </a:buBlip>
            </a:pPr>
            <a:r>
              <a:rPr lang="en-US" sz="2400" dirty="0">
                <a:latin typeface="Kalinga" panose="020B0502040204020203" pitchFamily="34" charset="0"/>
                <a:cs typeface="Kalinga" panose="020B0502040204020203" pitchFamily="34" charset="0"/>
              </a:rPr>
              <a:t>Physical Injury</a:t>
            </a:r>
          </a:p>
          <a:p>
            <a:pPr marL="457200" indent="-457200">
              <a:lnSpc>
                <a:spcPct val="150000"/>
              </a:lnSpc>
              <a:buBlip>
                <a:blip r:embed="rId5"/>
              </a:buBlip>
            </a:pPr>
            <a:r>
              <a:rPr lang="en-US" sz="2400" dirty="0">
                <a:latin typeface="Kalinga" panose="020B0502040204020203" pitchFamily="34" charset="0"/>
                <a:cs typeface="Kalinga" panose="020B0502040204020203" pitchFamily="34" charset="0"/>
              </a:rPr>
              <a:t>Increased Risk of Sexual Assault</a:t>
            </a:r>
          </a:p>
        </p:txBody>
      </p:sp>
      <p:cxnSp>
        <p:nvCxnSpPr>
          <p:cNvPr id="13" name="Straight Connector 12"/>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1321479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p:cNvGrpSpPr/>
          <p:nvPr/>
        </p:nvGrpSpPr>
        <p:grpSpPr>
          <a:xfrm>
            <a:off x="5715000" y="-76200"/>
            <a:ext cx="5078730" cy="4559935"/>
            <a:chOff x="5405127" y="0"/>
            <a:chExt cx="5078730" cy="4559935"/>
          </a:xfrm>
        </p:grpSpPr>
        <p:sp>
          <p:nvSpPr>
            <p:cNvPr id="3" name="object 3"/>
            <p:cNvSpPr/>
            <p:nvPr/>
          </p:nvSpPr>
          <p:spPr>
            <a:xfrm>
              <a:off x="5405127" y="0"/>
              <a:ext cx="5078730" cy="4559935"/>
            </a:xfrm>
            <a:custGeom>
              <a:avLst/>
              <a:gdLst/>
              <a:ahLst/>
              <a:cxnLst/>
              <a:rect l="l" t="t" r="r" b="b"/>
              <a:pathLst>
                <a:path w="5078730" h="4559935">
                  <a:moveTo>
                    <a:pt x="3618043" y="4559678"/>
                  </a:moveTo>
                  <a:lnTo>
                    <a:pt x="3577059" y="4551242"/>
                  </a:lnTo>
                  <a:lnTo>
                    <a:pt x="3502210" y="4530013"/>
                  </a:lnTo>
                  <a:lnTo>
                    <a:pt x="2672183" y="4206992"/>
                  </a:lnTo>
                  <a:lnTo>
                    <a:pt x="1899054" y="3804736"/>
                  </a:lnTo>
                  <a:lnTo>
                    <a:pt x="1328412" y="3461785"/>
                  </a:lnTo>
                  <a:lnTo>
                    <a:pt x="1105845" y="3316682"/>
                  </a:lnTo>
                  <a:lnTo>
                    <a:pt x="1035353" y="3267671"/>
                  </a:lnTo>
                  <a:lnTo>
                    <a:pt x="967785" y="3218716"/>
                  </a:lnTo>
                  <a:lnTo>
                    <a:pt x="903083" y="3169837"/>
                  </a:lnTo>
                  <a:lnTo>
                    <a:pt x="841191" y="3121053"/>
                  </a:lnTo>
                  <a:lnTo>
                    <a:pt x="782052" y="3072383"/>
                  </a:lnTo>
                  <a:lnTo>
                    <a:pt x="725607" y="3023845"/>
                  </a:lnTo>
                  <a:lnTo>
                    <a:pt x="671801" y="2975459"/>
                  </a:lnTo>
                  <a:lnTo>
                    <a:pt x="620575" y="2927244"/>
                  </a:lnTo>
                  <a:lnTo>
                    <a:pt x="571872" y="2879218"/>
                  </a:lnTo>
                  <a:lnTo>
                    <a:pt x="525636" y="2831401"/>
                  </a:lnTo>
                  <a:lnTo>
                    <a:pt x="481808" y="2783812"/>
                  </a:lnTo>
                  <a:lnTo>
                    <a:pt x="440333" y="2736470"/>
                  </a:lnTo>
                  <a:lnTo>
                    <a:pt x="401151" y="2689393"/>
                  </a:lnTo>
                  <a:lnTo>
                    <a:pt x="364208" y="2642601"/>
                  </a:lnTo>
                  <a:lnTo>
                    <a:pt x="329444" y="2596113"/>
                  </a:lnTo>
                  <a:lnTo>
                    <a:pt x="296803" y="2549948"/>
                  </a:lnTo>
                  <a:lnTo>
                    <a:pt x="266228" y="2504124"/>
                  </a:lnTo>
                  <a:lnTo>
                    <a:pt x="237662" y="2458661"/>
                  </a:lnTo>
                  <a:lnTo>
                    <a:pt x="211046" y="2413578"/>
                  </a:lnTo>
                  <a:lnTo>
                    <a:pt x="186325" y="2368893"/>
                  </a:lnTo>
                  <a:lnTo>
                    <a:pt x="163441" y="2324626"/>
                  </a:lnTo>
                  <a:lnTo>
                    <a:pt x="142336" y="2280796"/>
                  </a:lnTo>
                  <a:lnTo>
                    <a:pt x="122953" y="2237422"/>
                  </a:lnTo>
                  <a:lnTo>
                    <a:pt x="105236" y="2194523"/>
                  </a:lnTo>
                  <a:lnTo>
                    <a:pt x="89127" y="2152117"/>
                  </a:lnTo>
                  <a:lnTo>
                    <a:pt x="74568" y="2110224"/>
                  </a:lnTo>
                  <a:lnTo>
                    <a:pt x="61504" y="2068863"/>
                  </a:lnTo>
                  <a:lnTo>
                    <a:pt x="47910" y="2020338"/>
                  </a:lnTo>
                  <a:lnTo>
                    <a:pt x="30698" y="1948160"/>
                  </a:lnTo>
                  <a:lnTo>
                    <a:pt x="23035" y="1909116"/>
                  </a:lnTo>
                  <a:lnTo>
                    <a:pt x="16579" y="1870699"/>
                  </a:lnTo>
                  <a:lnTo>
                    <a:pt x="11274" y="1832927"/>
                  </a:lnTo>
                  <a:lnTo>
                    <a:pt x="3886" y="1759397"/>
                  </a:lnTo>
                  <a:lnTo>
                    <a:pt x="412" y="1688679"/>
                  </a:lnTo>
                  <a:lnTo>
                    <a:pt x="0" y="1654421"/>
                  </a:lnTo>
                  <a:lnTo>
                    <a:pt x="394" y="1620924"/>
                  </a:lnTo>
                  <a:lnTo>
                    <a:pt x="3376" y="1556283"/>
                  </a:lnTo>
                  <a:lnTo>
                    <a:pt x="8899" y="1494911"/>
                  </a:lnTo>
                  <a:lnTo>
                    <a:pt x="16505" y="1436957"/>
                  </a:lnTo>
                  <a:lnTo>
                    <a:pt x="25737" y="1382575"/>
                  </a:lnTo>
                  <a:lnTo>
                    <a:pt x="36138" y="1331916"/>
                  </a:lnTo>
                  <a:lnTo>
                    <a:pt x="47249" y="1285132"/>
                  </a:lnTo>
                  <a:lnTo>
                    <a:pt x="58612" y="1242376"/>
                  </a:lnTo>
                  <a:lnTo>
                    <a:pt x="69770" y="1203799"/>
                  </a:lnTo>
                  <a:lnTo>
                    <a:pt x="85122" y="1154102"/>
                  </a:lnTo>
                  <a:lnTo>
                    <a:pt x="102047" y="1104260"/>
                  </a:lnTo>
                  <a:lnTo>
                    <a:pt x="120829" y="1055908"/>
                  </a:lnTo>
                  <a:lnTo>
                    <a:pt x="141402" y="1009035"/>
                  </a:lnTo>
                  <a:lnTo>
                    <a:pt x="163703" y="963629"/>
                  </a:lnTo>
                  <a:lnTo>
                    <a:pt x="187667" y="919677"/>
                  </a:lnTo>
                  <a:lnTo>
                    <a:pt x="213230" y="877167"/>
                  </a:lnTo>
                  <a:lnTo>
                    <a:pt x="240327" y="836088"/>
                  </a:lnTo>
                  <a:lnTo>
                    <a:pt x="268894" y="796426"/>
                  </a:lnTo>
                  <a:lnTo>
                    <a:pt x="298867" y="758169"/>
                  </a:lnTo>
                  <a:lnTo>
                    <a:pt x="330181" y="721306"/>
                  </a:lnTo>
                  <a:lnTo>
                    <a:pt x="362772" y="685824"/>
                  </a:lnTo>
                  <a:lnTo>
                    <a:pt x="396575" y="651711"/>
                  </a:lnTo>
                  <a:lnTo>
                    <a:pt x="431526" y="618955"/>
                  </a:lnTo>
                  <a:lnTo>
                    <a:pt x="467561" y="587544"/>
                  </a:lnTo>
                  <a:lnTo>
                    <a:pt x="504616" y="557465"/>
                  </a:lnTo>
                  <a:lnTo>
                    <a:pt x="542625" y="528706"/>
                  </a:lnTo>
                  <a:lnTo>
                    <a:pt x="581525" y="501255"/>
                  </a:lnTo>
                  <a:lnTo>
                    <a:pt x="621251" y="475100"/>
                  </a:lnTo>
                  <a:lnTo>
                    <a:pt x="661739" y="450228"/>
                  </a:lnTo>
                  <a:lnTo>
                    <a:pt x="702924" y="426628"/>
                  </a:lnTo>
                  <a:lnTo>
                    <a:pt x="744742" y="404288"/>
                  </a:lnTo>
                  <a:lnTo>
                    <a:pt x="787129" y="383194"/>
                  </a:lnTo>
                  <a:lnTo>
                    <a:pt x="830020" y="363335"/>
                  </a:lnTo>
                  <a:lnTo>
                    <a:pt x="873351" y="344699"/>
                  </a:lnTo>
                  <a:lnTo>
                    <a:pt x="917057" y="327273"/>
                  </a:lnTo>
                  <a:lnTo>
                    <a:pt x="961075" y="311046"/>
                  </a:lnTo>
                  <a:lnTo>
                    <a:pt x="1005339" y="296004"/>
                  </a:lnTo>
                  <a:lnTo>
                    <a:pt x="1049786" y="282137"/>
                  </a:lnTo>
                  <a:lnTo>
                    <a:pt x="1094350" y="269431"/>
                  </a:lnTo>
                  <a:lnTo>
                    <a:pt x="1138968" y="257875"/>
                  </a:lnTo>
                  <a:lnTo>
                    <a:pt x="1183576" y="247456"/>
                  </a:lnTo>
                  <a:lnTo>
                    <a:pt x="1228108" y="238162"/>
                  </a:lnTo>
                  <a:lnTo>
                    <a:pt x="1272500" y="229981"/>
                  </a:lnTo>
                  <a:lnTo>
                    <a:pt x="1316689" y="222900"/>
                  </a:lnTo>
                  <a:lnTo>
                    <a:pt x="1360609" y="216909"/>
                  </a:lnTo>
                  <a:lnTo>
                    <a:pt x="1404197" y="211993"/>
                  </a:lnTo>
                  <a:lnTo>
                    <a:pt x="1447387" y="208142"/>
                  </a:lnTo>
                  <a:lnTo>
                    <a:pt x="1490116" y="205343"/>
                  </a:lnTo>
                  <a:lnTo>
                    <a:pt x="1532319" y="203583"/>
                  </a:lnTo>
                  <a:lnTo>
                    <a:pt x="1573932" y="202851"/>
                  </a:lnTo>
                  <a:lnTo>
                    <a:pt x="1614890" y="203134"/>
                  </a:lnTo>
                  <a:lnTo>
                    <a:pt x="1655129" y="204421"/>
                  </a:lnTo>
                  <a:lnTo>
                    <a:pt x="1694585" y="206698"/>
                  </a:lnTo>
                  <a:lnTo>
                    <a:pt x="1759206" y="213157"/>
                  </a:lnTo>
                  <a:lnTo>
                    <a:pt x="1822745" y="223265"/>
                  </a:lnTo>
                  <a:lnTo>
                    <a:pt x="1885016" y="236635"/>
                  </a:lnTo>
                  <a:lnTo>
                    <a:pt x="1945834" y="252879"/>
                  </a:lnTo>
                  <a:lnTo>
                    <a:pt x="2005013" y="271611"/>
                  </a:lnTo>
                  <a:lnTo>
                    <a:pt x="2062368" y="292442"/>
                  </a:lnTo>
                  <a:lnTo>
                    <a:pt x="2117714" y="314986"/>
                  </a:lnTo>
                  <a:lnTo>
                    <a:pt x="2170865" y="338856"/>
                  </a:lnTo>
                  <a:lnTo>
                    <a:pt x="2221636" y="363664"/>
                  </a:lnTo>
                  <a:lnTo>
                    <a:pt x="2269841" y="389022"/>
                  </a:lnTo>
                  <a:lnTo>
                    <a:pt x="2315294" y="414545"/>
                  </a:lnTo>
                  <a:lnTo>
                    <a:pt x="2357811" y="439844"/>
                  </a:lnTo>
                  <a:lnTo>
                    <a:pt x="2397205" y="464532"/>
                  </a:lnTo>
                  <a:lnTo>
                    <a:pt x="2433292" y="488222"/>
                  </a:lnTo>
                  <a:lnTo>
                    <a:pt x="2465886" y="510528"/>
                  </a:lnTo>
                  <a:lnTo>
                    <a:pt x="2519852" y="549433"/>
                  </a:lnTo>
                  <a:lnTo>
                    <a:pt x="2557621" y="578151"/>
                  </a:lnTo>
                  <a:lnTo>
                    <a:pt x="2569967" y="587722"/>
                  </a:lnTo>
                  <a:lnTo>
                    <a:pt x="4785032" y="0"/>
                  </a:lnTo>
                  <a:lnTo>
                    <a:pt x="5078359" y="0"/>
                  </a:lnTo>
                  <a:lnTo>
                    <a:pt x="5078359" y="2456527"/>
                  </a:lnTo>
                  <a:lnTo>
                    <a:pt x="5072202" y="2468447"/>
                  </a:lnTo>
                  <a:lnTo>
                    <a:pt x="4744778" y="3049681"/>
                  </a:lnTo>
                  <a:lnTo>
                    <a:pt x="4270903" y="3782804"/>
                  </a:lnTo>
                  <a:lnTo>
                    <a:pt x="3709349" y="4475052"/>
                  </a:lnTo>
                  <a:lnTo>
                    <a:pt x="3680845" y="4504140"/>
                  </a:lnTo>
                  <a:lnTo>
                    <a:pt x="3652268" y="4531723"/>
                  </a:lnTo>
                  <a:lnTo>
                    <a:pt x="3629405" y="4552127"/>
                  </a:lnTo>
                  <a:lnTo>
                    <a:pt x="3618043" y="4559678"/>
                  </a:lnTo>
                  <a:close/>
                </a:path>
                <a:path w="5078730" h="4559935">
                  <a:moveTo>
                    <a:pt x="4785032" y="0"/>
                  </a:moveTo>
                  <a:lnTo>
                    <a:pt x="2569967" y="587722"/>
                  </a:lnTo>
                  <a:lnTo>
                    <a:pt x="2576009" y="573213"/>
                  </a:lnTo>
                  <a:lnTo>
                    <a:pt x="2584362" y="553487"/>
                  </a:lnTo>
                  <a:lnTo>
                    <a:pt x="2608071" y="500151"/>
                  </a:lnTo>
                  <a:lnTo>
                    <a:pt x="2641235" y="431261"/>
                  </a:lnTo>
                  <a:lnTo>
                    <a:pt x="2661407" y="392091"/>
                  </a:lnTo>
                  <a:lnTo>
                    <a:pt x="2683994" y="350361"/>
                  </a:lnTo>
                  <a:lnTo>
                    <a:pt x="2709015" y="306516"/>
                  </a:lnTo>
                  <a:lnTo>
                    <a:pt x="2736487" y="260997"/>
                  </a:lnTo>
                  <a:lnTo>
                    <a:pt x="2766427" y="214248"/>
                  </a:lnTo>
                  <a:lnTo>
                    <a:pt x="2798853" y="166712"/>
                  </a:lnTo>
                  <a:lnTo>
                    <a:pt x="2833783" y="118833"/>
                  </a:lnTo>
                  <a:lnTo>
                    <a:pt x="2871233" y="71054"/>
                  </a:lnTo>
                  <a:lnTo>
                    <a:pt x="2911221" y="23817"/>
                  </a:lnTo>
                  <a:lnTo>
                    <a:pt x="2933129" y="0"/>
                  </a:lnTo>
                  <a:lnTo>
                    <a:pt x="4785032" y="0"/>
                  </a:lnTo>
                  <a:close/>
                </a:path>
              </a:pathLst>
            </a:custGeom>
            <a:solidFill>
              <a:schemeClr val="accent4"/>
            </a:solidFill>
          </p:spPr>
          <p:txBody>
            <a:bodyPr wrap="square" lIns="0" tIns="0" rIns="0" bIns="0" rtlCol="0"/>
            <a:lstStyle/>
            <a:p>
              <a:endParaRPr/>
            </a:p>
          </p:txBody>
        </p:sp>
        <p:sp>
          <p:nvSpPr>
            <p:cNvPr id="4" name="object 4"/>
            <p:cNvSpPr/>
            <p:nvPr/>
          </p:nvSpPr>
          <p:spPr>
            <a:xfrm>
              <a:off x="6460048" y="796029"/>
              <a:ext cx="4001770" cy="2651760"/>
            </a:xfrm>
            <a:custGeom>
              <a:avLst/>
              <a:gdLst/>
              <a:ahLst/>
              <a:cxnLst/>
              <a:rect l="l" t="t" r="r" b="b"/>
              <a:pathLst>
                <a:path w="4001770" h="2651760">
                  <a:moveTo>
                    <a:pt x="2723095" y="1284310"/>
                  </a:moveTo>
                  <a:lnTo>
                    <a:pt x="2541441" y="1332508"/>
                  </a:lnTo>
                  <a:lnTo>
                    <a:pt x="2522641" y="93497"/>
                  </a:lnTo>
                  <a:lnTo>
                    <a:pt x="2527147" y="64062"/>
                  </a:lnTo>
                  <a:lnTo>
                    <a:pt x="2540275" y="38001"/>
                  </a:lnTo>
                  <a:lnTo>
                    <a:pt x="2560729" y="17402"/>
                  </a:lnTo>
                  <a:lnTo>
                    <a:pt x="2587212" y="4349"/>
                  </a:lnTo>
                  <a:lnTo>
                    <a:pt x="2616603" y="0"/>
                  </a:lnTo>
                  <a:lnTo>
                    <a:pt x="2645468" y="5154"/>
                  </a:lnTo>
                  <a:lnTo>
                    <a:pt x="2671396" y="18928"/>
                  </a:lnTo>
                  <a:lnTo>
                    <a:pt x="2691976" y="40436"/>
                  </a:lnTo>
                  <a:lnTo>
                    <a:pt x="2900872" y="347408"/>
                  </a:lnTo>
                  <a:lnTo>
                    <a:pt x="2710231" y="397991"/>
                  </a:lnTo>
                  <a:lnTo>
                    <a:pt x="2723095" y="1284310"/>
                  </a:lnTo>
                  <a:close/>
                </a:path>
                <a:path w="4001770" h="2651760">
                  <a:moveTo>
                    <a:pt x="800082" y="2005942"/>
                  </a:moveTo>
                  <a:lnTo>
                    <a:pt x="116848" y="2187224"/>
                  </a:lnTo>
                  <a:lnTo>
                    <a:pt x="79776" y="2189147"/>
                  </a:lnTo>
                  <a:lnTo>
                    <a:pt x="45864" y="2176729"/>
                  </a:lnTo>
                  <a:lnTo>
                    <a:pt x="18822" y="2152470"/>
                  </a:lnTo>
                  <a:lnTo>
                    <a:pt x="2362" y="2118870"/>
                  </a:lnTo>
                  <a:lnTo>
                    <a:pt x="0" y="2081529"/>
                  </a:lnTo>
                  <a:lnTo>
                    <a:pt x="11458" y="2047055"/>
                  </a:lnTo>
                  <a:lnTo>
                    <a:pt x="34753" y="2019459"/>
                  </a:lnTo>
                  <a:lnTo>
                    <a:pt x="67902" y="2002750"/>
                  </a:lnTo>
                  <a:lnTo>
                    <a:pt x="684982" y="1839021"/>
                  </a:lnTo>
                  <a:lnTo>
                    <a:pt x="730071" y="801425"/>
                  </a:lnTo>
                  <a:lnTo>
                    <a:pt x="749744" y="748147"/>
                  </a:lnTo>
                  <a:lnTo>
                    <a:pt x="796878" y="716331"/>
                  </a:lnTo>
                  <a:lnTo>
                    <a:pt x="825894" y="712552"/>
                  </a:lnTo>
                  <a:lnTo>
                    <a:pt x="853714" y="717802"/>
                  </a:lnTo>
                  <a:lnTo>
                    <a:pt x="878693" y="731211"/>
                  </a:lnTo>
                  <a:lnTo>
                    <a:pt x="899185" y="751908"/>
                  </a:lnTo>
                  <a:lnTo>
                    <a:pt x="1096354" y="1029468"/>
                  </a:lnTo>
                  <a:lnTo>
                    <a:pt x="903955" y="1080518"/>
                  </a:lnTo>
                  <a:lnTo>
                    <a:pt x="868482" y="1918101"/>
                  </a:lnTo>
                  <a:lnTo>
                    <a:pt x="862382" y="1947270"/>
                  </a:lnTo>
                  <a:lnTo>
                    <a:pt x="848120" y="1973159"/>
                  </a:lnTo>
                  <a:lnTo>
                    <a:pt x="826940" y="1993480"/>
                  </a:lnTo>
                  <a:lnTo>
                    <a:pt x="800082" y="2005942"/>
                  </a:lnTo>
                  <a:close/>
                </a:path>
                <a:path w="4001770" h="2651760">
                  <a:moveTo>
                    <a:pt x="3045331" y="777176"/>
                  </a:moveTo>
                  <a:lnTo>
                    <a:pt x="2989758" y="776095"/>
                  </a:lnTo>
                  <a:lnTo>
                    <a:pt x="2945768" y="743193"/>
                  </a:lnTo>
                  <a:lnTo>
                    <a:pt x="2710231" y="397991"/>
                  </a:lnTo>
                  <a:lnTo>
                    <a:pt x="2900872" y="347408"/>
                  </a:lnTo>
                  <a:lnTo>
                    <a:pt x="3064909" y="588459"/>
                  </a:lnTo>
                  <a:lnTo>
                    <a:pt x="3888619" y="372228"/>
                  </a:lnTo>
                  <a:lnTo>
                    <a:pt x="3957874" y="378390"/>
                  </a:lnTo>
                  <a:lnTo>
                    <a:pt x="3999430" y="431103"/>
                  </a:lnTo>
                  <a:lnTo>
                    <a:pt x="4001387" y="466918"/>
                  </a:lnTo>
                  <a:lnTo>
                    <a:pt x="3989038" y="498035"/>
                  </a:lnTo>
                  <a:lnTo>
                    <a:pt x="3964853" y="522274"/>
                  </a:lnTo>
                  <a:lnTo>
                    <a:pt x="3931299" y="537456"/>
                  </a:lnTo>
                  <a:lnTo>
                    <a:pt x="3045331" y="777176"/>
                  </a:lnTo>
                  <a:close/>
                </a:path>
                <a:path w="4001770" h="2651760">
                  <a:moveTo>
                    <a:pt x="2091863" y="2648172"/>
                  </a:moveTo>
                  <a:lnTo>
                    <a:pt x="2090778" y="2648460"/>
                  </a:lnTo>
                  <a:lnTo>
                    <a:pt x="2062912" y="2651443"/>
                  </a:lnTo>
                  <a:lnTo>
                    <a:pt x="2035867" y="2646042"/>
                  </a:lnTo>
                  <a:lnTo>
                    <a:pt x="2011515" y="2632739"/>
                  </a:lnTo>
                  <a:lnTo>
                    <a:pt x="1991724" y="2612019"/>
                  </a:lnTo>
                  <a:lnTo>
                    <a:pt x="903955" y="1080518"/>
                  </a:lnTo>
                  <a:lnTo>
                    <a:pt x="1096354" y="1029468"/>
                  </a:lnTo>
                  <a:lnTo>
                    <a:pt x="1973893" y="2264806"/>
                  </a:lnTo>
                  <a:lnTo>
                    <a:pt x="2154934" y="2216771"/>
                  </a:lnTo>
                  <a:lnTo>
                    <a:pt x="2156434" y="2559024"/>
                  </a:lnTo>
                  <a:lnTo>
                    <a:pt x="2151888" y="2588307"/>
                  </a:lnTo>
                  <a:lnTo>
                    <a:pt x="2138693" y="2614113"/>
                  </a:lnTo>
                  <a:lnTo>
                    <a:pt x="2118225" y="2634662"/>
                  </a:lnTo>
                  <a:lnTo>
                    <a:pt x="2091863" y="2648172"/>
                  </a:lnTo>
                  <a:close/>
                </a:path>
                <a:path w="4001770" h="2651760">
                  <a:moveTo>
                    <a:pt x="2154934" y="2216771"/>
                  </a:moveTo>
                  <a:lnTo>
                    <a:pt x="1973893" y="2264806"/>
                  </a:lnTo>
                  <a:lnTo>
                    <a:pt x="1967799" y="907432"/>
                  </a:lnTo>
                  <a:lnTo>
                    <a:pt x="1972180" y="879028"/>
                  </a:lnTo>
                  <a:lnTo>
                    <a:pt x="1984545" y="854059"/>
                  </a:lnTo>
                  <a:lnTo>
                    <a:pt x="2003668" y="834049"/>
                  </a:lnTo>
                  <a:lnTo>
                    <a:pt x="2028320" y="820520"/>
                  </a:lnTo>
                  <a:lnTo>
                    <a:pt x="2055938" y="815026"/>
                  </a:lnTo>
                  <a:lnTo>
                    <a:pt x="2083499" y="817931"/>
                  </a:lnTo>
                  <a:lnTo>
                    <a:pt x="2109086" y="828982"/>
                  </a:lnTo>
                  <a:lnTo>
                    <a:pt x="2130781" y="847926"/>
                  </a:lnTo>
                  <a:lnTo>
                    <a:pt x="2351782" y="1108709"/>
                  </a:lnTo>
                  <a:lnTo>
                    <a:pt x="2150312" y="1162165"/>
                  </a:lnTo>
                  <a:lnTo>
                    <a:pt x="2154934" y="2216771"/>
                  </a:lnTo>
                  <a:close/>
                </a:path>
                <a:path w="4001770" h="2651760">
                  <a:moveTo>
                    <a:pt x="2667550" y="1676546"/>
                  </a:moveTo>
                  <a:lnTo>
                    <a:pt x="2639306" y="1682207"/>
                  </a:lnTo>
                  <a:lnTo>
                    <a:pt x="2611423" y="1679387"/>
                  </a:lnTo>
                  <a:lnTo>
                    <a:pt x="2585717" y="1668367"/>
                  </a:lnTo>
                  <a:lnTo>
                    <a:pt x="2564005" y="1649428"/>
                  </a:lnTo>
                  <a:lnTo>
                    <a:pt x="2150312" y="1162165"/>
                  </a:lnTo>
                  <a:lnTo>
                    <a:pt x="2351782" y="1108709"/>
                  </a:lnTo>
                  <a:lnTo>
                    <a:pt x="2541441" y="1332508"/>
                  </a:lnTo>
                  <a:lnTo>
                    <a:pt x="2723095" y="1284310"/>
                  </a:lnTo>
                  <a:lnTo>
                    <a:pt x="2727495" y="1587464"/>
                  </a:lnTo>
                  <a:lnTo>
                    <a:pt x="2723774" y="1615892"/>
                  </a:lnTo>
                  <a:lnTo>
                    <a:pt x="2711742" y="1641299"/>
                  </a:lnTo>
                  <a:lnTo>
                    <a:pt x="2692601" y="1662059"/>
                  </a:lnTo>
                  <a:lnTo>
                    <a:pt x="2667550" y="1676546"/>
                  </a:lnTo>
                  <a:close/>
                </a:path>
              </a:pathLst>
            </a:custGeom>
            <a:solidFill>
              <a:srgbClr val="FFFFFF"/>
            </a:solidFill>
          </p:spPr>
          <p:txBody>
            <a:bodyPr wrap="square" lIns="0" tIns="0" rIns="0" bIns="0" rtlCol="0"/>
            <a:lstStyle/>
            <a:p>
              <a:endParaRPr/>
            </a:p>
          </p:txBody>
        </p:sp>
      </p:grpSp>
      <p:sp>
        <p:nvSpPr>
          <p:cNvPr id="6" name="object 6"/>
          <p:cNvSpPr/>
          <p:nvPr/>
        </p:nvSpPr>
        <p:spPr>
          <a:xfrm>
            <a:off x="9525365" y="1030687"/>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405" t="29007" b="56157"/>
          <a:stretch/>
        </p:blipFill>
        <p:spPr>
          <a:xfrm>
            <a:off x="208015" y="996848"/>
            <a:ext cx="5232294" cy="1060551"/>
          </a:xfrm>
          <a:prstGeom prst="rect">
            <a:avLst/>
          </a:prstGeom>
        </p:spPr>
      </p:pic>
      <p:sp>
        <p:nvSpPr>
          <p:cNvPr id="15" name="TextBox 14"/>
          <p:cNvSpPr txBox="1"/>
          <p:nvPr/>
        </p:nvSpPr>
        <p:spPr>
          <a:xfrm>
            <a:off x="233581" y="2286000"/>
            <a:ext cx="6536340" cy="3785652"/>
          </a:xfrm>
          <a:prstGeom prst="rect">
            <a:avLst/>
          </a:prstGeom>
          <a:noFill/>
        </p:spPr>
        <p:txBody>
          <a:bodyPr wrap="square" rtlCol="0">
            <a:spAutoFit/>
          </a:bodyPr>
          <a:lstStyle/>
          <a:p>
            <a:pPr>
              <a:lnSpc>
                <a:spcPct val="150000"/>
              </a:lnSpc>
            </a:pPr>
            <a:r>
              <a:rPr lang="en-US" sz="2000" b="1" dirty="0" smtClean="0">
                <a:latin typeface="Kalinga" panose="020B0502040204020203" pitchFamily="34" charset="0"/>
                <a:cs typeface="Kalinga" panose="020B0502040204020203" pitchFamily="34" charset="0"/>
              </a:rPr>
              <a:t>Symptoms:</a:t>
            </a:r>
          </a:p>
          <a:p>
            <a:pPr marL="914400" lvl="1" indent="-457200">
              <a:lnSpc>
                <a:spcPct val="150000"/>
              </a:lnSpc>
              <a:buBlip>
                <a:blip r:embed="rId4"/>
              </a:buBlip>
            </a:pPr>
            <a:r>
              <a:rPr lang="en-US" sz="2000" dirty="0" smtClean="0">
                <a:latin typeface="Kalinga" panose="020B0502040204020203" pitchFamily="34" charset="0"/>
                <a:cs typeface="Kalinga" panose="020B0502040204020203" pitchFamily="34" charset="0"/>
              </a:rPr>
              <a:t>Confusion</a:t>
            </a:r>
            <a:endParaRPr lang="en-US" sz="2000" dirty="0">
              <a:latin typeface="Kalinga" panose="020B0502040204020203" pitchFamily="34" charset="0"/>
              <a:cs typeface="Kalinga" panose="020B0502040204020203" pitchFamily="34" charset="0"/>
            </a:endParaRPr>
          </a:p>
          <a:p>
            <a:pPr marL="914400" lvl="1" indent="-457200">
              <a:lnSpc>
                <a:spcPct val="150000"/>
              </a:lnSpc>
              <a:buBlip>
                <a:blip r:embed="rId4"/>
              </a:buBlip>
            </a:pPr>
            <a:r>
              <a:rPr lang="en-US" sz="2000" dirty="0" smtClean="0">
                <a:latin typeface="Kalinga" panose="020B0502040204020203" pitchFamily="34" charset="0"/>
                <a:cs typeface="Kalinga" panose="020B0502040204020203" pitchFamily="34" charset="0"/>
              </a:rPr>
              <a:t>Slow </a:t>
            </a:r>
            <a:r>
              <a:rPr lang="en-US" sz="2000" dirty="0">
                <a:latin typeface="Kalinga" panose="020B0502040204020203" pitchFamily="34" charset="0"/>
                <a:cs typeface="Kalinga" panose="020B0502040204020203" pitchFamily="34" charset="0"/>
              </a:rPr>
              <a:t>or no reflexes or response</a:t>
            </a:r>
          </a:p>
          <a:p>
            <a:pPr marL="914400" lvl="1" indent="-457200">
              <a:lnSpc>
                <a:spcPct val="150000"/>
              </a:lnSpc>
              <a:buBlip>
                <a:blip r:embed="rId4"/>
              </a:buBlip>
            </a:pPr>
            <a:r>
              <a:rPr lang="en-US" sz="2000" dirty="0" smtClean="0">
                <a:latin typeface="Kalinga" panose="020B0502040204020203" pitchFamily="34" charset="0"/>
                <a:cs typeface="Kalinga" panose="020B0502040204020203" pitchFamily="34" charset="0"/>
              </a:rPr>
              <a:t>Difficulty </a:t>
            </a:r>
            <a:r>
              <a:rPr lang="en-US" sz="2000" dirty="0">
                <a:latin typeface="Kalinga" panose="020B0502040204020203" pitchFamily="34" charset="0"/>
                <a:cs typeface="Kalinga" panose="020B0502040204020203" pitchFamily="34" charset="0"/>
              </a:rPr>
              <a:t>or inability to remain conscious</a:t>
            </a:r>
          </a:p>
          <a:p>
            <a:pPr marL="914400" lvl="1" indent="-457200">
              <a:lnSpc>
                <a:spcPct val="150000"/>
              </a:lnSpc>
              <a:buBlip>
                <a:blip r:embed="rId4"/>
              </a:buBlip>
            </a:pPr>
            <a:r>
              <a:rPr lang="en-US" sz="2000" dirty="0" smtClean="0">
                <a:latin typeface="Kalinga" panose="020B0502040204020203" pitchFamily="34" charset="0"/>
                <a:cs typeface="Kalinga" panose="020B0502040204020203" pitchFamily="34" charset="0"/>
              </a:rPr>
              <a:t>Vomiting</a:t>
            </a:r>
            <a:endParaRPr lang="en-US" sz="2000" dirty="0">
              <a:latin typeface="Kalinga" panose="020B0502040204020203" pitchFamily="34" charset="0"/>
              <a:cs typeface="Kalinga" panose="020B0502040204020203" pitchFamily="34" charset="0"/>
            </a:endParaRPr>
          </a:p>
          <a:p>
            <a:pPr marL="914400" lvl="1" indent="-457200">
              <a:lnSpc>
                <a:spcPct val="150000"/>
              </a:lnSpc>
              <a:buBlip>
                <a:blip r:embed="rId4"/>
              </a:buBlip>
            </a:pPr>
            <a:r>
              <a:rPr lang="en-US" sz="2000" dirty="0" smtClean="0">
                <a:latin typeface="Kalinga" panose="020B0502040204020203" pitchFamily="34" charset="0"/>
                <a:cs typeface="Kalinga" panose="020B0502040204020203" pitchFamily="34" charset="0"/>
              </a:rPr>
              <a:t>Trouble </a:t>
            </a:r>
            <a:r>
              <a:rPr lang="en-US" sz="2000" dirty="0">
                <a:latin typeface="Kalinga" panose="020B0502040204020203" pitchFamily="34" charset="0"/>
                <a:cs typeface="Kalinga" panose="020B0502040204020203" pitchFamily="34" charset="0"/>
              </a:rPr>
              <a:t>breathing</a:t>
            </a:r>
          </a:p>
          <a:p>
            <a:pPr marL="914400" lvl="1" indent="-457200">
              <a:lnSpc>
                <a:spcPct val="150000"/>
              </a:lnSpc>
              <a:buBlip>
                <a:blip r:embed="rId4"/>
              </a:buBlip>
            </a:pPr>
            <a:r>
              <a:rPr lang="en-US" sz="2000" dirty="0" smtClean="0">
                <a:latin typeface="Kalinga" panose="020B0502040204020203" pitchFamily="34" charset="0"/>
                <a:cs typeface="Kalinga" panose="020B0502040204020203" pitchFamily="34" charset="0"/>
              </a:rPr>
              <a:t>Clammy</a:t>
            </a:r>
            <a:r>
              <a:rPr lang="en-US" sz="2000" dirty="0">
                <a:latin typeface="Kalinga" panose="020B0502040204020203" pitchFamily="34" charset="0"/>
                <a:cs typeface="Kalinga" panose="020B0502040204020203" pitchFamily="34" charset="0"/>
              </a:rPr>
              <a:t>, pale, or bluish lips</a:t>
            </a:r>
          </a:p>
          <a:p>
            <a:pPr marL="914400" lvl="1" indent="-457200">
              <a:lnSpc>
                <a:spcPct val="150000"/>
              </a:lnSpc>
              <a:buBlip>
                <a:blip r:embed="rId4"/>
              </a:buBlip>
            </a:pPr>
            <a:r>
              <a:rPr lang="en-US" sz="2000" dirty="0" smtClean="0">
                <a:latin typeface="Kalinga" panose="020B0502040204020203" pitchFamily="34" charset="0"/>
                <a:cs typeface="Kalinga" panose="020B0502040204020203" pitchFamily="34" charset="0"/>
              </a:rPr>
              <a:t>Seizures</a:t>
            </a:r>
            <a:endParaRPr lang="en-US" sz="2000" dirty="0">
              <a:latin typeface="Kalinga" panose="020B0502040204020203" pitchFamily="34" charset="0"/>
              <a:cs typeface="Kalinga" panose="020B0502040204020203" pitchFamily="34" charset="0"/>
            </a:endParaRPr>
          </a:p>
        </p:txBody>
      </p:sp>
      <p:cxnSp>
        <p:nvCxnSpPr>
          <p:cNvPr id="16" name="Straight Connector 15"/>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876800" y="2517529"/>
            <a:ext cx="4581234" cy="3693319"/>
          </a:xfrm>
          <a:prstGeom prst="rect">
            <a:avLst/>
          </a:prstGeom>
        </p:spPr>
        <p:txBody>
          <a:bodyPr vert="horz" wrap="square" lIns="0" tIns="0" rIns="0" bIns="0" rtlCol="0">
            <a:spAutoFit/>
          </a:bodyPr>
          <a:lstStyle/>
          <a:p>
            <a:pPr marL="469265" marR="5080" indent="-457200">
              <a:lnSpc>
                <a:spcPct val="200000"/>
              </a:lnSpc>
              <a:buAutoNum type="arabicParenR"/>
            </a:pPr>
            <a:r>
              <a:rPr lang="en-US" sz="2000" dirty="0" smtClean="0">
                <a:latin typeface="Kalinga" panose="020B0502040204020203" pitchFamily="34" charset="0"/>
                <a:cs typeface="Kalinga" panose="020B0502040204020203" pitchFamily="34" charset="0"/>
              </a:rPr>
              <a:t>Roll </a:t>
            </a:r>
            <a:r>
              <a:rPr lang="en-US" sz="2000" dirty="0">
                <a:latin typeface="Kalinga" panose="020B0502040204020203" pitchFamily="34" charset="0"/>
                <a:cs typeface="Kalinga" panose="020B0502040204020203" pitchFamily="34" charset="0"/>
              </a:rPr>
              <a:t>them on their side</a:t>
            </a:r>
          </a:p>
          <a:p>
            <a:pPr marL="469265" marR="5080" indent="-457200">
              <a:lnSpc>
                <a:spcPct val="200000"/>
              </a:lnSpc>
              <a:buAutoNum type="arabicParenR"/>
            </a:pPr>
            <a:r>
              <a:rPr lang="en-US" sz="2000" dirty="0" smtClean="0">
                <a:latin typeface="Kalinga" panose="020B0502040204020203" pitchFamily="34" charset="0"/>
                <a:cs typeface="Kalinga" panose="020B0502040204020203" pitchFamily="34" charset="0"/>
              </a:rPr>
              <a:t>Call </a:t>
            </a:r>
            <a:r>
              <a:rPr lang="en-US" sz="2000" dirty="0">
                <a:latin typeface="Kalinga" panose="020B0502040204020203" pitchFamily="34" charset="0"/>
                <a:cs typeface="Kalinga" panose="020B0502040204020203" pitchFamily="34" charset="0"/>
              </a:rPr>
              <a:t>911</a:t>
            </a:r>
          </a:p>
          <a:p>
            <a:pPr marL="469265" marR="5080" indent="-457200">
              <a:lnSpc>
                <a:spcPct val="200000"/>
              </a:lnSpc>
              <a:buAutoNum type="arabicParenR"/>
            </a:pPr>
            <a:r>
              <a:rPr lang="en-US" sz="2000" dirty="0" smtClean="0">
                <a:latin typeface="Kalinga" panose="020B0502040204020203" pitchFamily="34" charset="0"/>
                <a:cs typeface="Kalinga" panose="020B0502040204020203" pitchFamily="34" charset="0"/>
              </a:rPr>
              <a:t>Do </a:t>
            </a:r>
            <a:r>
              <a:rPr lang="en-US" sz="2000" dirty="0">
                <a:latin typeface="Kalinga" panose="020B0502040204020203" pitchFamily="34" charset="0"/>
                <a:cs typeface="Kalinga" panose="020B0502040204020203" pitchFamily="34" charset="0"/>
              </a:rPr>
              <a:t>not leave them alone</a:t>
            </a:r>
          </a:p>
          <a:p>
            <a:pPr marL="469265" marR="5080" indent="-457200">
              <a:lnSpc>
                <a:spcPct val="200000"/>
              </a:lnSpc>
              <a:buAutoNum type="arabicParenR"/>
            </a:pPr>
            <a:r>
              <a:rPr lang="en-US" sz="2000" dirty="0" smtClean="0">
                <a:latin typeface="Kalinga" panose="020B0502040204020203" pitchFamily="34" charset="0"/>
                <a:cs typeface="Kalinga" panose="020B0502040204020203" pitchFamily="34" charset="0"/>
              </a:rPr>
              <a:t>Do </a:t>
            </a:r>
            <a:r>
              <a:rPr lang="en-US" sz="2000" dirty="0">
                <a:latin typeface="Kalinga" panose="020B0502040204020203" pitchFamily="34" charset="0"/>
                <a:cs typeface="Kalinga" panose="020B0502040204020203" pitchFamily="34" charset="0"/>
              </a:rPr>
              <a:t>not give </a:t>
            </a:r>
            <a:r>
              <a:rPr lang="en-US" sz="2000" dirty="0" smtClean="0">
                <a:latin typeface="Kalinga" panose="020B0502040204020203" pitchFamily="34" charset="0"/>
                <a:cs typeface="Kalinga" panose="020B0502040204020203" pitchFamily="34" charset="0"/>
              </a:rPr>
              <a:t>them food </a:t>
            </a:r>
            <a:r>
              <a:rPr lang="en-US" sz="2000" dirty="0">
                <a:latin typeface="Kalinga" panose="020B0502040204020203" pitchFamily="34" charset="0"/>
                <a:cs typeface="Kalinga" panose="020B0502040204020203" pitchFamily="34" charset="0"/>
              </a:rPr>
              <a:t>or fluids</a:t>
            </a:r>
          </a:p>
          <a:p>
            <a:pPr marL="469265" marR="5080" indent="-457200">
              <a:lnSpc>
                <a:spcPct val="200000"/>
              </a:lnSpc>
              <a:buAutoNum type="arabicParenR"/>
            </a:pPr>
            <a:r>
              <a:rPr lang="en-US" sz="2000" dirty="0" smtClean="0">
                <a:latin typeface="Kalinga" panose="020B0502040204020203" pitchFamily="34" charset="0"/>
                <a:cs typeface="Kalinga" panose="020B0502040204020203" pitchFamily="34" charset="0"/>
              </a:rPr>
              <a:t>Begin </a:t>
            </a:r>
            <a:r>
              <a:rPr lang="en-US" sz="2000" dirty="0">
                <a:latin typeface="Kalinga" panose="020B0502040204020203" pitchFamily="34" charset="0"/>
                <a:cs typeface="Kalinga" panose="020B0502040204020203" pitchFamily="34" charset="0"/>
              </a:rPr>
              <a:t>CPR if heart rate stops</a:t>
            </a:r>
          </a:p>
          <a:p>
            <a:pPr marL="469265" marR="5080" indent="-457200">
              <a:lnSpc>
                <a:spcPct val="200000"/>
              </a:lnSpc>
              <a:buAutoNum type="arabicParenR"/>
            </a:pPr>
            <a:endParaRPr lang="en-US" sz="2000" dirty="0" smtClean="0">
              <a:latin typeface="Tw Cen MT" panose="020B0602020104020603" pitchFamily="34" charset="0"/>
              <a:cs typeface="Tahoma"/>
            </a:endParaRPr>
          </a:p>
        </p:txBody>
      </p:sp>
      <p:grpSp>
        <p:nvGrpSpPr>
          <p:cNvPr id="16" name="Group 15"/>
          <p:cNvGrpSpPr/>
          <p:nvPr/>
        </p:nvGrpSpPr>
        <p:grpSpPr>
          <a:xfrm>
            <a:off x="228600" y="3098181"/>
            <a:ext cx="4204694" cy="2368420"/>
            <a:chOff x="1937625" y="4095750"/>
            <a:chExt cx="5892057" cy="3219520"/>
          </a:xfrm>
        </p:grpSpPr>
        <p:sp>
          <p:nvSpPr>
            <p:cNvPr id="4" name="object 4"/>
            <p:cNvSpPr/>
            <p:nvPr/>
          </p:nvSpPr>
          <p:spPr>
            <a:xfrm>
              <a:off x="1937625" y="4161374"/>
              <a:ext cx="1882775" cy="2412365"/>
            </a:xfrm>
            <a:custGeom>
              <a:avLst/>
              <a:gdLst/>
              <a:ahLst/>
              <a:cxnLst/>
              <a:rect l="l" t="t" r="r" b="b"/>
              <a:pathLst>
                <a:path w="1882775" h="2412365">
                  <a:moveTo>
                    <a:pt x="1408633" y="2411878"/>
                  </a:moveTo>
                  <a:lnTo>
                    <a:pt x="296658" y="2405979"/>
                  </a:lnTo>
                  <a:lnTo>
                    <a:pt x="81621" y="2277680"/>
                  </a:lnTo>
                  <a:lnTo>
                    <a:pt x="2892" y="1995421"/>
                  </a:lnTo>
                  <a:lnTo>
                    <a:pt x="0" y="1713163"/>
                  </a:lnTo>
                  <a:lnTo>
                    <a:pt x="12473" y="1584864"/>
                  </a:lnTo>
                  <a:lnTo>
                    <a:pt x="16442" y="1541243"/>
                  </a:lnTo>
                  <a:lnTo>
                    <a:pt x="27731" y="1499063"/>
                  </a:lnTo>
                  <a:lnTo>
                    <a:pt x="45413" y="1458213"/>
                  </a:lnTo>
                  <a:lnTo>
                    <a:pt x="68559" y="1418584"/>
                  </a:lnTo>
                  <a:lnTo>
                    <a:pt x="96243" y="1380067"/>
                  </a:lnTo>
                  <a:lnTo>
                    <a:pt x="127537" y="1342552"/>
                  </a:lnTo>
                  <a:lnTo>
                    <a:pt x="161513" y="1305930"/>
                  </a:lnTo>
                  <a:lnTo>
                    <a:pt x="197245" y="1270090"/>
                  </a:lnTo>
                  <a:lnTo>
                    <a:pt x="233804" y="1234924"/>
                  </a:lnTo>
                  <a:lnTo>
                    <a:pt x="270263" y="1200321"/>
                  </a:lnTo>
                  <a:lnTo>
                    <a:pt x="305695" y="1166173"/>
                  </a:lnTo>
                  <a:lnTo>
                    <a:pt x="339172" y="1132370"/>
                  </a:lnTo>
                  <a:lnTo>
                    <a:pt x="369767" y="1098801"/>
                  </a:lnTo>
                  <a:lnTo>
                    <a:pt x="414140" y="1045463"/>
                  </a:lnTo>
                  <a:lnTo>
                    <a:pt x="453769" y="994028"/>
                  </a:lnTo>
                  <a:lnTo>
                    <a:pt x="489042" y="944382"/>
                  </a:lnTo>
                  <a:lnTo>
                    <a:pt x="520345" y="896411"/>
                  </a:lnTo>
                  <a:lnTo>
                    <a:pt x="548064" y="850000"/>
                  </a:lnTo>
                  <a:lnTo>
                    <a:pt x="572587" y="805037"/>
                  </a:lnTo>
                  <a:lnTo>
                    <a:pt x="594298" y="761406"/>
                  </a:lnTo>
                  <a:lnTo>
                    <a:pt x="613586" y="718993"/>
                  </a:lnTo>
                  <a:lnTo>
                    <a:pt x="630836" y="677685"/>
                  </a:lnTo>
                  <a:lnTo>
                    <a:pt x="646434" y="637367"/>
                  </a:lnTo>
                  <a:lnTo>
                    <a:pt x="660769" y="597924"/>
                  </a:lnTo>
                  <a:lnTo>
                    <a:pt x="674224" y="559244"/>
                  </a:lnTo>
                  <a:lnTo>
                    <a:pt x="687189" y="521211"/>
                  </a:lnTo>
                  <a:lnTo>
                    <a:pt x="700047" y="483712"/>
                  </a:lnTo>
                  <a:lnTo>
                    <a:pt x="713188" y="446632"/>
                  </a:lnTo>
                  <a:lnTo>
                    <a:pt x="726995" y="409857"/>
                  </a:lnTo>
                  <a:lnTo>
                    <a:pt x="741858" y="373274"/>
                  </a:lnTo>
                  <a:lnTo>
                    <a:pt x="758160" y="336768"/>
                  </a:lnTo>
                  <a:lnTo>
                    <a:pt x="776290" y="300224"/>
                  </a:lnTo>
                  <a:lnTo>
                    <a:pt x="796634" y="263529"/>
                  </a:lnTo>
                  <a:lnTo>
                    <a:pt x="1057363" y="68665"/>
                  </a:lnTo>
                  <a:lnTo>
                    <a:pt x="1420572" y="0"/>
                  </a:lnTo>
                  <a:lnTo>
                    <a:pt x="1743320" y="571"/>
                  </a:lnTo>
                  <a:lnTo>
                    <a:pt x="1882667" y="13419"/>
                  </a:lnTo>
                  <a:lnTo>
                    <a:pt x="1882667" y="2397721"/>
                  </a:lnTo>
                  <a:lnTo>
                    <a:pt x="1408633" y="2411878"/>
                  </a:lnTo>
                  <a:close/>
                </a:path>
              </a:pathLst>
            </a:custGeom>
            <a:solidFill>
              <a:srgbClr val="E8E8E8"/>
            </a:solidFill>
          </p:spPr>
          <p:txBody>
            <a:bodyPr wrap="square" lIns="0" tIns="0" rIns="0" bIns="0" rtlCol="0"/>
            <a:lstStyle/>
            <a:p>
              <a:endParaRPr/>
            </a:p>
          </p:txBody>
        </p:sp>
        <p:sp>
          <p:nvSpPr>
            <p:cNvPr id="5" name="object 5"/>
            <p:cNvSpPr/>
            <p:nvPr/>
          </p:nvSpPr>
          <p:spPr>
            <a:xfrm>
              <a:off x="3820292" y="4095750"/>
              <a:ext cx="4009390" cy="2472055"/>
            </a:xfrm>
            <a:custGeom>
              <a:avLst/>
              <a:gdLst/>
              <a:ahLst/>
              <a:cxnLst/>
              <a:rect l="l" t="t" r="r" b="b"/>
              <a:pathLst>
                <a:path w="4009390" h="2472054">
                  <a:moveTo>
                    <a:pt x="3802883" y="2471603"/>
                  </a:moveTo>
                  <a:lnTo>
                    <a:pt x="0" y="2471603"/>
                  </a:lnTo>
                  <a:lnTo>
                    <a:pt x="0" y="0"/>
                  </a:lnTo>
                  <a:lnTo>
                    <a:pt x="4009241" y="0"/>
                  </a:lnTo>
                  <a:lnTo>
                    <a:pt x="4009241" y="2265145"/>
                  </a:lnTo>
                  <a:lnTo>
                    <a:pt x="4003813" y="2312614"/>
                  </a:lnTo>
                  <a:lnTo>
                    <a:pt x="3988339" y="2356121"/>
                  </a:lnTo>
                  <a:lnTo>
                    <a:pt x="3964037" y="2394447"/>
                  </a:lnTo>
                  <a:lnTo>
                    <a:pt x="3932123" y="2426377"/>
                  </a:lnTo>
                  <a:lnTo>
                    <a:pt x="3893815" y="2450691"/>
                  </a:lnTo>
                  <a:lnTo>
                    <a:pt x="3850329" y="2466172"/>
                  </a:lnTo>
                  <a:lnTo>
                    <a:pt x="3802883" y="2471603"/>
                  </a:lnTo>
                  <a:close/>
                </a:path>
              </a:pathLst>
            </a:custGeom>
            <a:solidFill>
              <a:schemeClr val="accent1"/>
            </a:solidFill>
          </p:spPr>
          <p:txBody>
            <a:bodyPr wrap="square" lIns="0" tIns="0" rIns="0" bIns="0" rtlCol="0"/>
            <a:lstStyle/>
            <a:p>
              <a:endParaRPr/>
            </a:p>
          </p:txBody>
        </p:sp>
        <p:sp>
          <p:nvSpPr>
            <p:cNvPr id="6" name="object 6"/>
            <p:cNvSpPr/>
            <p:nvPr/>
          </p:nvSpPr>
          <p:spPr>
            <a:xfrm>
              <a:off x="6098485" y="6062415"/>
              <a:ext cx="1393825" cy="1252855"/>
            </a:xfrm>
            <a:custGeom>
              <a:avLst/>
              <a:gdLst/>
              <a:ahLst/>
              <a:cxnLst/>
              <a:rect l="l" t="t" r="r" b="b"/>
              <a:pathLst>
                <a:path w="1393825" h="1252854">
                  <a:moveTo>
                    <a:pt x="1117512" y="1252784"/>
                  </a:moveTo>
                  <a:lnTo>
                    <a:pt x="276287" y="1252784"/>
                  </a:lnTo>
                  <a:lnTo>
                    <a:pt x="244527" y="1227690"/>
                  </a:lnTo>
                  <a:lnTo>
                    <a:pt x="204117" y="1190262"/>
                  </a:lnTo>
                  <a:lnTo>
                    <a:pt x="166707" y="1149832"/>
                  </a:lnTo>
                  <a:lnTo>
                    <a:pt x="132895" y="1106997"/>
                  </a:lnTo>
                  <a:lnTo>
                    <a:pt x="102682" y="1061757"/>
                  </a:lnTo>
                  <a:lnTo>
                    <a:pt x="76066" y="1014112"/>
                  </a:lnTo>
                  <a:lnTo>
                    <a:pt x="53047" y="964061"/>
                  </a:lnTo>
                  <a:lnTo>
                    <a:pt x="33950" y="912386"/>
                  </a:lnTo>
                  <a:lnTo>
                    <a:pt x="19096" y="859866"/>
                  </a:lnTo>
                  <a:lnTo>
                    <a:pt x="8487" y="806502"/>
                  </a:lnTo>
                  <a:lnTo>
                    <a:pt x="2121" y="752293"/>
                  </a:lnTo>
                  <a:lnTo>
                    <a:pt x="0" y="697240"/>
                  </a:lnTo>
                  <a:lnTo>
                    <a:pt x="2121" y="642186"/>
                  </a:lnTo>
                  <a:lnTo>
                    <a:pt x="8487" y="587977"/>
                  </a:lnTo>
                  <a:lnTo>
                    <a:pt x="19096" y="534612"/>
                  </a:lnTo>
                  <a:lnTo>
                    <a:pt x="33950" y="482093"/>
                  </a:lnTo>
                  <a:lnTo>
                    <a:pt x="53048" y="430417"/>
                  </a:lnTo>
                  <a:lnTo>
                    <a:pt x="76066" y="380367"/>
                  </a:lnTo>
                  <a:lnTo>
                    <a:pt x="102682" y="332721"/>
                  </a:lnTo>
                  <a:lnTo>
                    <a:pt x="132896" y="287481"/>
                  </a:lnTo>
                  <a:lnTo>
                    <a:pt x="166708" y="244646"/>
                  </a:lnTo>
                  <a:lnTo>
                    <a:pt x="204117" y="204216"/>
                  </a:lnTo>
                  <a:lnTo>
                    <a:pt x="244527" y="166789"/>
                  </a:lnTo>
                  <a:lnTo>
                    <a:pt x="287341" y="132961"/>
                  </a:lnTo>
                  <a:lnTo>
                    <a:pt x="332559" y="102732"/>
                  </a:lnTo>
                  <a:lnTo>
                    <a:pt x="380181" y="76103"/>
                  </a:lnTo>
                  <a:lnTo>
                    <a:pt x="430207" y="53074"/>
                  </a:lnTo>
                  <a:lnTo>
                    <a:pt x="481857" y="33967"/>
                  </a:lnTo>
                  <a:lnTo>
                    <a:pt x="534352" y="19106"/>
                  </a:lnTo>
                  <a:lnTo>
                    <a:pt x="587690" y="8491"/>
                  </a:lnTo>
                  <a:lnTo>
                    <a:pt x="641873" y="2122"/>
                  </a:lnTo>
                  <a:lnTo>
                    <a:pt x="696900" y="0"/>
                  </a:lnTo>
                  <a:lnTo>
                    <a:pt x="751927" y="2122"/>
                  </a:lnTo>
                  <a:lnTo>
                    <a:pt x="806109" y="8491"/>
                  </a:lnTo>
                  <a:lnTo>
                    <a:pt x="859448" y="19106"/>
                  </a:lnTo>
                  <a:lnTo>
                    <a:pt x="911942" y="33967"/>
                  </a:lnTo>
                  <a:lnTo>
                    <a:pt x="963592" y="53074"/>
                  </a:lnTo>
                  <a:lnTo>
                    <a:pt x="1013618" y="76103"/>
                  </a:lnTo>
                  <a:lnTo>
                    <a:pt x="1061240" y="102732"/>
                  </a:lnTo>
                  <a:lnTo>
                    <a:pt x="1106458" y="132961"/>
                  </a:lnTo>
                  <a:lnTo>
                    <a:pt x="1149272" y="166789"/>
                  </a:lnTo>
                  <a:lnTo>
                    <a:pt x="1189683" y="204216"/>
                  </a:lnTo>
                  <a:lnTo>
                    <a:pt x="1227092" y="244646"/>
                  </a:lnTo>
                  <a:lnTo>
                    <a:pt x="1260903" y="287481"/>
                  </a:lnTo>
                  <a:lnTo>
                    <a:pt x="1291117" y="332721"/>
                  </a:lnTo>
                  <a:lnTo>
                    <a:pt x="1317733" y="380367"/>
                  </a:lnTo>
                  <a:lnTo>
                    <a:pt x="1340751" y="430417"/>
                  </a:lnTo>
                  <a:lnTo>
                    <a:pt x="1359849" y="482093"/>
                  </a:lnTo>
                  <a:lnTo>
                    <a:pt x="1374703" y="534612"/>
                  </a:lnTo>
                  <a:lnTo>
                    <a:pt x="1385312" y="587977"/>
                  </a:lnTo>
                  <a:lnTo>
                    <a:pt x="1391678" y="642186"/>
                  </a:lnTo>
                  <a:lnTo>
                    <a:pt x="1393800" y="697240"/>
                  </a:lnTo>
                  <a:lnTo>
                    <a:pt x="1391678" y="752293"/>
                  </a:lnTo>
                  <a:lnTo>
                    <a:pt x="1385312" y="806502"/>
                  </a:lnTo>
                  <a:lnTo>
                    <a:pt x="1374703" y="859866"/>
                  </a:lnTo>
                  <a:lnTo>
                    <a:pt x="1359849" y="912386"/>
                  </a:lnTo>
                  <a:lnTo>
                    <a:pt x="1340751" y="964062"/>
                  </a:lnTo>
                  <a:lnTo>
                    <a:pt x="1317733" y="1014112"/>
                  </a:lnTo>
                  <a:lnTo>
                    <a:pt x="1291117" y="1061757"/>
                  </a:lnTo>
                  <a:lnTo>
                    <a:pt x="1260903" y="1106997"/>
                  </a:lnTo>
                  <a:lnTo>
                    <a:pt x="1227092" y="1149832"/>
                  </a:lnTo>
                  <a:lnTo>
                    <a:pt x="1189683" y="1190262"/>
                  </a:lnTo>
                  <a:lnTo>
                    <a:pt x="1149272" y="1227690"/>
                  </a:lnTo>
                  <a:lnTo>
                    <a:pt x="1117512" y="1252784"/>
                  </a:lnTo>
                  <a:close/>
                </a:path>
              </a:pathLst>
            </a:custGeom>
            <a:solidFill>
              <a:srgbClr val="2F2F2F"/>
            </a:solidFill>
          </p:spPr>
          <p:txBody>
            <a:bodyPr wrap="square" lIns="0" tIns="0" rIns="0" bIns="0" rtlCol="0"/>
            <a:lstStyle/>
            <a:p>
              <a:endParaRPr/>
            </a:p>
          </p:txBody>
        </p:sp>
        <p:sp>
          <p:nvSpPr>
            <p:cNvPr id="7" name="object 7"/>
            <p:cNvSpPr/>
            <p:nvPr/>
          </p:nvSpPr>
          <p:spPr>
            <a:xfrm>
              <a:off x="2996039" y="6062415"/>
              <a:ext cx="1393825" cy="1252855"/>
            </a:xfrm>
            <a:custGeom>
              <a:avLst/>
              <a:gdLst/>
              <a:ahLst/>
              <a:cxnLst/>
              <a:rect l="l" t="t" r="r" b="b"/>
              <a:pathLst>
                <a:path w="1393825" h="1252854">
                  <a:moveTo>
                    <a:pt x="1117512" y="1252784"/>
                  </a:moveTo>
                  <a:lnTo>
                    <a:pt x="276287" y="1252784"/>
                  </a:lnTo>
                  <a:lnTo>
                    <a:pt x="244527" y="1227690"/>
                  </a:lnTo>
                  <a:lnTo>
                    <a:pt x="204117" y="1190262"/>
                  </a:lnTo>
                  <a:lnTo>
                    <a:pt x="166707" y="1149832"/>
                  </a:lnTo>
                  <a:lnTo>
                    <a:pt x="132896" y="1106997"/>
                  </a:lnTo>
                  <a:lnTo>
                    <a:pt x="102682" y="1061757"/>
                  </a:lnTo>
                  <a:lnTo>
                    <a:pt x="76066" y="1014112"/>
                  </a:lnTo>
                  <a:lnTo>
                    <a:pt x="53048" y="964061"/>
                  </a:lnTo>
                  <a:lnTo>
                    <a:pt x="33950" y="912386"/>
                  </a:lnTo>
                  <a:lnTo>
                    <a:pt x="19097" y="859866"/>
                  </a:lnTo>
                  <a:lnTo>
                    <a:pt x="8487" y="806502"/>
                  </a:lnTo>
                  <a:lnTo>
                    <a:pt x="2121" y="752293"/>
                  </a:lnTo>
                  <a:lnTo>
                    <a:pt x="0" y="697240"/>
                  </a:lnTo>
                  <a:lnTo>
                    <a:pt x="2121" y="642186"/>
                  </a:lnTo>
                  <a:lnTo>
                    <a:pt x="8487" y="587977"/>
                  </a:lnTo>
                  <a:lnTo>
                    <a:pt x="19097" y="534612"/>
                  </a:lnTo>
                  <a:lnTo>
                    <a:pt x="33950" y="482093"/>
                  </a:lnTo>
                  <a:lnTo>
                    <a:pt x="53048" y="430417"/>
                  </a:lnTo>
                  <a:lnTo>
                    <a:pt x="76066" y="380367"/>
                  </a:lnTo>
                  <a:lnTo>
                    <a:pt x="102682" y="332721"/>
                  </a:lnTo>
                  <a:lnTo>
                    <a:pt x="132896" y="287481"/>
                  </a:lnTo>
                  <a:lnTo>
                    <a:pt x="166707" y="244646"/>
                  </a:lnTo>
                  <a:lnTo>
                    <a:pt x="204117" y="204216"/>
                  </a:lnTo>
                  <a:lnTo>
                    <a:pt x="244527" y="166789"/>
                  </a:lnTo>
                  <a:lnTo>
                    <a:pt x="287341" y="132961"/>
                  </a:lnTo>
                  <a:lnTo>
                    <a:pt x="332559" y="102732"/>
                  </a:lnTo>
                  <a:lnTo>
                    <a:pt x="380181" y="76103"/>
                  </a:lnTo>
                  <a:lnTo>
                    <a:pt x="430208" y="53074"/>
                  </a:lnTo>
                  <a:lnTo>
                    <a:pt x="481858" y="33967"/>
                  </a:lnTo>
                  <a:lnTo>
                    <a:pt x="534352" y="19106"/>
                  </a:lnTo>
                  <a:lnTo>
                    <a:pt x="587691" y="8491"/>
                  </a:lnTo>
                  <a:lnTo>
                    <a:pt x="641873" y="2122"/>
                  </a:lnTo>
                  <a:lnTo>
                    <a:pt x="696900" y="0"/>
                  </a:lnTo>
                  <a:lnTo>
                    <a:pt x="751927" y="2122"/>
                  </a:lnTo>
                  <a:lnTo>
                    <a:pt x="806109" y="8491"/>
                  </a:lnTo>
                  <a:lnTo>
                    <a:pt x="859448" y="19106"/>
                  </a:lnTo>
                  <a:lnTo>
                    <a:pt x="911942" y="33967"/>
                  </a:lnTo>
                  <a:lnTo>
                    <a:pt x="963592" y="53074"/>
                  </a:lnTo>
                  <a:lnTo>
                    <a:pt x="1013618" y="76103"/>
                  </a:lnTo>
                  <a:lnTo>
                    <a:pt x="1061240" y="102732"/>
                  </a:lnTo>
                  <a:lnTo>
                    <a:pt x="1106458" y="132961"/>
                  </a:lnTo>
                  <a:lnTo>
                    <a:pt x="1149273" y="166789"/>
                  </a:lnTo>
                  <a:lnTo>
                    <a:pt x="1189683" y="204216"/>
                  </a:lnTo>
                  <a:lnTo>
                    <a:pt x="1227092" y="244646"/>
                  </a:lnTo>
                  <a:lnTo>
                    <a:pt x="1260904" y="287481"/>
                  </a:lnTo>
                  <a:lnTo>
                    <a:pt x="1291118" y="332721"/>
                  </a:lnTo>
                  <a:lnTo>
                    <a:pt x="1317734" y="380367"/>
                  </a:lnTo>
                  <a:lnTo>
                    <a:pt x="1340752" y="430417"/>
                  </a:lnTo>
                  <a:lnTo>
                    <a:pt x="1359849" y="482093"/>
                  </a:lnTo>
                  <a:lnTo>
                    <a:pt x="1374703" y="534612"/>
                  </a:lnTo>
                  <a:lnTo>
                    <a:pt x="1385313" y="587977"/>
                  </a:lnTo>
                  <a:lnTo>
                    <a:pt x="1391679" y="642186"/>
                  </a:lnTo>
                  <a:lnTo>
                    <a:pt x="1393801" y="697240"/>
                  </a:lnTo>
                  <a:lnTo>
                    <a:pt x="1391679" y="752293"/>
                  </a:lnTo>
                  <a:lnTo>
                    <a:pt x="1385313" y="806502"/>
                  </a:lnTo>
                  <a:lnTo>
                    <a:pt x="1374703" y="859866"/>
                  </a:lnTo>
                  <a:lnTo>
                    <a:pt x="1359849" y="912386"/>
                  </a:lnTo>
                  <a:lnTo>
                    <a:pt x="1340752" y="964062"/>
                  </a:lnTo>
                  <a:lnTo>
                    <a:pt x="1317734" y="1014112"/>
                  </a:lnTo>
                  <a:lnTo>
                    <a:pt x="1291118" y="1061757"/>
                  </a:lnTo>
                  <a:lnTo>
                    <a:pt x="1260904" y="1106997"/>
                  </a:lnTo>
                  <a:lnTo>
                    <a:pt x="1227092" y="1149832"/>
                  </a:lnTo>
                  <a:lnTo>
                    <a:pt x="1189683" y="1190262"/>
                  </a:lnTo>
                  <a:lnTo>
                    <a:pt x="1149273" y="1227690"/>
                  </a:lnTo>
                  <a:lnTo>
                    <a:pt x="1117512" y="1252784"/>
                  </a:lnTo>
                  <a:close/>
                </a:path>
              </a:pathLst>
            </a:custGeom>
            <a:solidFill>
              <a:srgbClr val="2F2F2F"/>
            </a:solidFill>
          </p:spPr>
          <p:txBody>
            <a:bodyPr wrap="square" lIns="0" tIns="0" rIns="0" bIns="0" rtlCol="0"/>
            <a:lstStyle/>
            <a:p>
              <a:endParaRPr/>
            </a:p>
          </p:txBody>
        </p:sp>
        <p:sp>
          <p:nvSpPr>
            <p:cNvPr id="8" name="object 8"/>
            <p:cNvSpPr/>
            <p:nvPr/>
          </p:nvSpPr>
          <p:spPr>
            <a:xfrm>
              <a:off x="3251923" y="6319603"/>
              <a:ext cx="887094" cy="887730"/>
            </a:xfrm>
            <a:custGeom>
              <a:avLst/>
              <a:gdLst/>
              <a:ahLst/>
              <a:cxnLst/>
              <a:rect l="l" t="t" r="r" b="b"/>
              <a:pathLst>
                <a:path w="887095" h="887729">
                  <a:moveTo>
                    <a:pt x="443374" y="887181"/>
                  </a:moveTo>
                  <a:lnTo>
                    <a:pt x="399698" y="885071"/>
                  </a:lnTo>
                  <a:lnTo>
                    <a:pt x="356860" y="878740"/>
                  </a:lnTo>
                  <a:lnTo>
                    <a:pt x="314861" y="868188"/>
                  </a:lnTo>
                  <a:lnTo>
                    <a:pt x="273702" y="853415"/>
                  </a:lnTo>
                  <a:lnTo>
                    <a:pt x="234157" y="834742"/>
                  </a:lnTo>
                  <a:lnTo>
                    <a:pt x="197002" y="812492"/>
                  </a:lnTo>
                  <a:lnTo>
                    <a:pt x="162237" y="786663"/>
                  </a:lnTo>
                  <a:lnTo>
                    <a:pt x="129861" y="757257"/>
                  </a:lnTo>
                  <a:lnTo>
                    <a:pt x="100468" y="724865"/>
                  </a:lnTo>
                  <a:lnTo>
                    <a:pt x="74652" y="690082"/>
                  </a:lnTo>
                  <a:lnTo>
                    <a:pt x="52412" y="652909"/>
                  </a:lnTo>
                  <a:lnTo>
                    <a:pt x="33749" y="613345"/>
                  </a:lnTo>
                  <a:lnTo>
                    <a:pt x="18984" y="572166"/>
                  </a:lnTo>
                  <a:lnTo>
                    <a:pt x="8437" y="530147"/>
                  </a:lnTo>
                  <a:lnTo>
                    <a:pt x="2109" y="487289"/>
                  </a:lnTo>
                  <a:lnTo>
                    <a:pt x="0" y="443591"/>
                  </a:lnTo>
                  <a:lnTo>
                    <a:pt x="2109" y="399892"/>
                  </a:lnTo>
                  <a:lnTo>
                    <a:pt x="8437" y="357034"/>
                  </a:lnTo>
                  <a:lnTo>
                    <a:pt x="18984" y="315015"/>
                  </a:lnTo>
                  <a:lnTo>
                    <a:pt x="33749" y="273835"/>
                  </a:lnTo>
                  <a:lnTo>
                    <a:pt x="52413" y="234271"/>
                  </a:lnTo>
                  <a:lnTo>
                    <a:pt x="74652" y="197098"/>
                  </a:lnTo>
                  <a:lnTo>
                    <a:pt x="100468" y="162316"/>
                  </a:lnTo>
                  <a:lnTo>
                    <a:pt x="129861" y="129924"/>
                  </a:lnTo>
                  <a:lnTo>
                    <a:pt x="162237" y="100517"/>
                  </a:lnTo>
                  <a:lnTo>
                    <a:pt x="197002" y="74688"/>
                  </a:lnTo>
                  <a:lnTo>
                    <a:pt x="234157" y="52438"/>
                  </a:lnTo>
                  <a:lnTo>
                    <a:pt x="273702" y="33766"/>
                  </a:lnTo>
                  <a:lnTo>
                    <a:pt x="314861" y="18993"/>
                  </a:lnTo>
                  <a:lnTo>
                    <a:pt x="356860" y="8441"/>
                  </a:lnTo>
                  <a:lnTo>
                    <a:pt x="399698" y="2110"/>
                  </a:lnTo>
                  <a:lnTo>
                    <a:pt x="443374" y="0"/>
                  </a:lnTo>
                  <a:lnTo>
                    <a:pt x="487051" y="2110"/>
                  </a:lnTo>
                  <a:lnTo>
                    <a:pt x="529889" y="8441"/>
                  </a:lnTo>
                  <a:lnTo>
                    <a:pt x="571887" y="18993"/>
                  </a:lnTo>
                  <a:lnTo>
                    <a:pt x="613047" y="33766"/>
                  </a:lnTo>
                  <a:lnTo>
                    <a:pt x="652591" y="52438"/>
                  </a:lnTo>
                  <a:lnTo>
                    <a:pt x="689747" y="74688"/>
                  </a:lnTo>
                  <a:lnTo>
                    <a:pt x="724512" y="100517"/>
                  </a:lnTo>
                  <a:lnTo>
                    <a:pt x="756888" y="129924"/>
                  </a:lnTo>
                  <a:lnTo>
                    <a:pt x="786280" y="162316"/>
                  </a:lnTo>
                  <a:lnTo>
                    <a:pt x="812097" y="197098"/>
                  </a:lnTo>
                  <a:lnTo>
                    <a:pt x="834336" y="234271"/>
                  </a:lnTo>
                  <a:lnTo>
                    <a:pt x="852999" y="273835"/>
                  </a:lnTo>
                  <a:lnTo>
                    <a:pt x="867765" y="315015"/>
                  </a:lnTo>
                  <a:lnTo>
                    <a:pt x="878312" y="357034"/>
                  </a:lnTo>
                  <a:lnTo>
                    <a:pt x="884640" y="399892"/>
                  </a:lnTo>
                  <a:lnTo>
                    <a:pt x="886750" y="443591"/>
                  </a:lnTo>
                  <a:lnTo>
                    <a:pt x="884640" y="487289"/>
                  </a:lnTo>
                  <a:lnTo>
                    <a:pt x="878312" y="530147"/>
                  </a:lnTo>
                  <a:lnTo>
                    <a:pt x="867765" y="572166"/>
                  </a:lnTo>
                  <a:lnTo>
                    <a:pt x="852999" y="613345"/>
                  </a:lnTo>
                  <a:lnTo>
                    <a:pt x="834336" y="652909"/>
                  </a:lnTo>
                  <a:lnTo>
                    <a:pt x="812096" y="690083"/>
                  </a:lnTo>
                  <a:lnTo>
                    <a:pt x="786280" y="724865"/>
                  </a:lnTo>
                  <a:lnTo>
                    <a:pt x="756888" y="757257"/>
                  </a:lnTo>
                  <a:lnTo>
                    <a:pt x="724512" y="786663"/>
                  </a:lnTo>
                  <a:lnTo>
                    <a:pt x="689747" y="812492"/>
                  </a:lnTo>
                  <a:lnTo>
                    <a:pt x="652591" y="834742"/>
                  </a:lnTo>
                  <a:lnTo>
                    <a:pt x="613047" y="853415"/>
                  </a:lnTo>
                  <a:lnTo>
                    <a:pt x="571887" y="868188"/>
                  </a:lnTo>
                  <a:lnTo>
                    <a:pt x="529889" y="878740"/>
                  </a:lnTo>
                  <a:lnTo>
                    <a:pt x="487051" y="885071"/>
                  </a:lnTo>
                  <a:lnTo>
                    <a:pt x="443374" y="887181"/>
                  </a:lnTo>
                  <a:close/>
                </a:path>
              </a:pathLst>
            </a:custGeom>
            <a:solidFill>
              <a:srgbClr val="FFFFFF"/>
            </a:solidFill>
          </p:spPr>
          <p:txBody>
            <a:bodyPr wrap="square" lIns="0" tIns="0" rIns="0" bIns="0" rtlCol="0"/>
            <a:lstStyle/>
            <a:p>
              <a:endParaRPr/>
            </a:p>
          </p:txBody>
        </p:sp>
        <p:sp>
          <p:nvSpPr>
            <p:cNvPr id="9" name="object 9"/>
            <p:cNvSpPr/>
            <p:nvPr/>
          </p:nvSpPr>
          <p:spPr>
            <a:xfrm>
              <a:off x="6353189" y="6319603"/>
              <a:ext cx="887094" cy="887730"/>
            </a:xfrm>
            <a:custGeom>
              <a:avLst/>
              <a:gdLst/>
              <a:ahLst/>
              <a:cxnLst/>
              <a:rect l="l" t="t" r="r" b="b"/>
              <a:pathLst>
                <a:path w="887095" h="887729">
                  <a:moveTo>
                    <a:pt x="443374" y="887181"/>
                  </a:moveTo>
                  <a:lnTo>
                    <a:pt x="399697" y="885071"/>
                  </a:lnTo>
                  <a:lnTo>
                    <a:pt x="356859" y="878740"/>
                  </a:lnTo>
                  <a:lnTo>
                    <a:pt x="314861" y="868188"/>
                  </a:lnTo>
                  <a:lnTo>
                    <a:pt x="273701" y="853415"/>
                  </a:lnTo>
                  <a:lnTo>
                    <a:pt x="234157" y="834742"/>
                  </a:lnTo>
                  <a:lnTo>
                    <a:pt x="197002" y="812492"/>
                  </a:lnTo>
                  <a:lnTo>
                    <a:pt x="162237" y="786663"/>
                  </a:lnTo>
                  <a:lnTo>
                    <a:pt x="129861" y="757257"/>
                  </a:lnTo>
                  <a:lnTo>
                    <a:pt x="100468" y="724865"/>
                  </a:lnTo>
                  <a:lnTo>
                    <a:pt x="74652" y="690082"/>
                  </a:lnTo>
                  <a:lnTo>
                    <a:pt x="52412" y="652909"/>
                  </a:lnTo>
                  <a:lnTo>
                    <a:pt x="33749" y="613345"/>
                  </a:lnTo>
                  <a:lnTo>
                    <a:pt x="18983" y="572166"/>
                  </a:lnTo>
                  <a:lnTo>
                    <a:pt x="8437" y="530147"/>
                  </a:lnTo>
                  <a:lnTo>
                    <a:pt x="2109" y="487289"/>
                  </a:lnTo>
                  <a:lnTo>
                    <a:pt x="0" y="443591"/>
                  </a:lnTo>
                  <a:lnTo>
                    <a:pt x="2109" y="399892"/>
                  </a:lnTo>
                  <a:lnTo>
                    <a:pt x="8437" y="357034"/>
                  </a:lnTo>
                  <a:lnTo>
                    <a:pt x="18983" y="315015"/>
                  </a:lnTo>
                  <a:lnTo>
                    <a:pt x="33749" y="273835"/>
                  </a:lnTo>
                  <a:lnTo>
                    <a:pt x="52412" y="234271"/>
                  </a:lnTo>
                  <a:lnTo>
                    <a:pt x="74652" y="197098"/>
                  </a:lnTo>
                  <a:lnTo>
                    <a:pt x="100468" y="162316"/>
                  </a:lnTo>
                  <a:lnTo>
                    <a:pt x="129861" y="129924"/>
                  </a:lnTo>
                  <a:lnTo>
                    <a:pt x="162236" y="100517"/>
                  </a:lnTo>
                  <a:lnTo>
                    <a:pt x="197002" y="74688"/>
                  </a:lnTo>
                  <a:lnTo>
                    <a:pt x="234157" y="52438"/>
                  </a:lnTo>
                  <a:lnTo>
                    <a:pt x="273702" y="33766"/>
                  </a:lnTo>
                  <a:lnTo>
                    <a:pt x="314861" y="18993"/>
                  </a:lnTo>
                  <a:lnTo>
                    <a:pt x="356860" y="8441"/>
                  </a:lnTo>
                  <a:lnTo>
                    <a:pt x="399697" y="2110"/>
                  </a:lnTo>
                  <a:lnTo>
                    <a:pt x="443374" y="0"/>
                  </a:lnTo>
                  <a:lnTo>
                    <a:pt x="487051" y="2110"/>
                  </a:lnTo>
                  <a:lnTo>
                    <a:pt x="529888" y="8441"/>
                  </a:lnTo>
                  <a:lnTo>
                    <a:pt x="571887" y="18993"/>
                  </a:lnTo>
                  <a:lnTo>
                    <a:pt x="613046" y="33766"/>
                  </a:lnTo>
                  <a:lnTo>
                    <a:pt x="652591" y="52438"/>
                  </a:lnTo>
                  <a:lnTo>
                    <a:pt x="689746" y="74688"/>
                  </a:lnTo>
                  <a:lnTo>
                    <a:pt x="724512" y="100517"/>
                  </a:lnTo>
                  <a:lnTo>
                    <a:pt x="756888" y="129924"/>
                  </a:lnTo>
                  <a:lnTo>
                    <a:pt x="786281" y="162316"/>
                  </a:lnTo>
                  <a:lnTo>
                    <a:pt x="812097" y="197098"/>
                  </a:lnTo>
                  <a:lnTo>
                    <a:pt x="834336" y="234271"/>
                  </a:lnTo>
                  <a:lnTo>
                    <a:pt x="852999" y="273835"/>
                  </a:lnTo>
                  <a:lnTo>
                    <a:pt x="867765" y="315015"/>
                  </a:lnTo>
                  <a:lnTo>
                    <a:pt x="878312" y="357034"/>
                  </a:lnTo>
                  <a:lnTo>
                    <a:pt x="884640" y="399892"/>
                  </a:lnTo>
                  <a:lnTo>
                    <a:pt x="886750" y="443591"/>
                  </a:lnTo>
                  <a:lnTo>
                    <a:pt x="884640" y="487289"/>
                  </a:lnTo>
                  <a:lnTo>
                    <a:pt x="878312" y="530147"/>
                  </a:lnTo>
                  <a:lnTo>
                    <a:pt x="867765" y="572166"/>
                  </a:lnTo>
                  <a:lnTo>
                    <a:pt x="852999" y="613345"/>
                  </a:lnTo>
                  <a:lnTo>
                    <a:pt x="834336" y="652909"/>
                  </a:lnTo>
                  <a:lnTo>
                    <a:pt x="812097" y="690083"/>
                  </a:lnTo>
                  <a:lnTo>
                    <a:pt x="786281" y="724865"/>
                  </a:lnTo>
                  <a:lnTo>
                    <a:pt x="756888" y="757257"/>
                  </a:lnTo>
                  <a:lnTo>
                    <a:pt x="724512" y="786663"/>
                  </a:lnTo>
                  <a:lnTo>
                    <a:pt x="689746" y="812492"/>
                  </a:lnTo>
                  <a:lnTo>
                    <a:pt x="652591" y="834742"/>
                  </a:lnTo>
                  <a:lnTo>
                    <a:pt x="613046" y="853415"/>
                  </a:lnTo>
                  <a:lnTo>
                    <a:pt x="571887" y="868188"/>
                  </a:lnTo>
                  <a:lnTo>
                    <a:pt x="529888" y="878740"/>
                  </a:lnTo>
                  <a:lnTo>
                    <a:pt x="487051" y="885071"/>
                  </a:lnTo>
                  <a:lnTo>
                    <a:pt x="443374" y="887181"/>
                  </a:lnTo>
                  <a:close/>
                </a:path>
              </a:pathLst>
            </a:custGeom>
            <a:solidFill>
              <a:srgbClr val="FFFFFF"/>
            </a:solidFill>
          </p:spPr>
          <p:txBody>
            <a:bodyPr wrap="square" lIns="0" tIns="0" rIns="0" bIns="0" rtlCol="0"/>
            <a:lstStyle/>
            <a:p>
              <a:endParaRPr/>
            </a:p>
          </p:txBody>
        </p:sp>
        <p:sp>
          <p:nvSpPr>
            <p:cNvPr id="10" name="object 10"/>
            <p:cNvSpPr/>
            <p:nvPr/>
          </p:nvSpPr>
          <p:spPr>
            <a:xfrm>
              <a:off x="4915758" y="4991190"/>
              <a:ext cx="1638300" cy="507365"/>
            </a:xfrm>
            <a:custGeom>
              <a:avLst/>
              <a:gdLst/>
              <a:ahLst/>
              <a:cxnLst/>
              <a:rect l="l" t="t" r="r" b="b"/>
              <a:pathLst>
                <a:path w="1638300" h="507364">
                  <a:moveTo>
                    <a:pt x="1613130" y="507298"/>
                  </a:moveTo>
                  <a:lnTo>
                    <a:pt x="23583" y="507298"/>
                  </a:lnTo>
                  <a:lnTo>
                    <a:pt x="0" y="483702"/>
                  </a:lnTo>
                  <a:lnTo>
                    <a:pt x="0" y="23595"/>
                  </a:lnTo>
                  <a:lnTo>
                    <a:pt x="1614309" y="0"/>
                  </a:lnTo>
                  <a:lnTo>
                    <a:pt x="1623466" y="1861"/>
                  </a:lnTo>
                  <a:lnTo>
                    <a:pt x="1630965" y="6931"/>
                  </a:lnTo>
                  <a:lnTo>
                    <a:pt x="1636032" y="14433"/>
                  </a:lnTo>
                  <a:lnTo>
                    <a:pt x="1637893" y="23595"/>
                  </a:lnTo>
                  <a:lnTo>
                    <a:pt x="1637893" y="483702"/>
                  </a:lnTo>
                  <a:lnTo>
                    <a:pt x="1635350" y="492864"/>
                  </a:lnTo>
                  <a:lnTo>
                    <a:pt x="1629933" y="500367"/>
                  </a:lnTo>
                  <a:lnTo>
                    <a:pt x="1622305" y="505436"/>
                  </a:lnTo>
                  <a:lnTo>
                    <a:pt x="1613130" y="507298"/>
                  </a:lnTo>
                  <a:close/>
                </a:path>
              </a:pathLst>
            </a:custGeom>
            <a:solidFill>
              <a:srgbClr val="FFFFFF"/>
            </a:solidFill>
          </p:spPr>
          <p:txBody>
            <a:bodyPr wrap="square" lIns="0" tIns="0" rIns="0" bIns="0" rtlCol="0"/>
            <a:lstStyle/>
            <a:p>
              <a:endParaRPr/>
            </a:p>
          </p:txBody>
        </p:sp>
        <p:sp>
          <p:nvSpPr>
            <p:cNvPr id="11" name="object 11"/>
            <p:cNvSpPr/>
            <p:nvPr/>
          </p:nvSpPr>
          <p:spPr>
            <a:xfrm>
              <a:off x="5480590" y="4424903"/>
              <a:ext cx="507365" cy="1638935"/>
            </a:xfrm>
            <a:custGeom>
              <a:avLst/>
              <a:gdLst/>
              <a:ahLst/>
              <a:cxnLst/>
              <a:rect l="l" t="t" r="r" b="b"/>
              <a:pathLst>
                <a:path w="507364" h="1638935">
                  <a:moveTo>
                    <a:pt x="483467" y="1638690"/>
                  </a:moveTo>
                  <a:lnTo>
                    <a:pt x="23583" y="1638690"/>
                  </a:lnTo>
                  <a:lnTo>
                    <a:pt x="0" y="23595"/>
                  </a:lnTo>
                  <a:lnTo>
                    <a:pt x="1860" y="14433"/>
                  </a:lnTo>
                  <a:lnTo>
                    <a:pt x="6927" y="6931"/>
                  </a:lnTo>
                  <a:lnTo>
                    <a:pt x="14426" y="1861"/>
                  </a:lnTo>
                  <a:lnTo>
                    <a:pt x="23583" y="0"/>
                  </a:lnTo>
                  <a:lnTo>
                    <a:pt x="483467" y="0"/>
                  </a:lnTo>
                  <a:lnTo>
                    <a:pt x="492624" y="1861"/>
                  </a:lnTo>
                  <a:lnTo>
                    <a:pt x="500123" y="6931"/>
                  </a:lnTo>
                  <a:lnTo>
                    <a:pt x="505190" y="14433"/>
                  </a:lnTo>
                  <a:lnTo>
                    <a:pt x="507051" y="23595"/>
                  </a:lnTo>
                  <a:lnTo>
                    <a:pt x="507051" y="1615095"/>
                  </a:lnTo>
                  <a:lnTo>
                    <a:pt x="505190" y="1624257"/>
                  </a:lnTo>
                  <a:lnTo>
                    <a:pt x="500123" y="1631759"/>
                  </a:lnTo>
                  <a:lnTo>
                    <a:pt x="492624" y="1636829"/>
                  </a:lnTo>
                  <a:lnTo>
                    <a:pt x="483467" y="1638690"/>
                  </a:lnTo>
                  <a:close/>
                </a:path>
              </a:pathLst>
            </a:custGeom>
            <a:solidFill>
              <a:srgbClr val="FFFFFF"/>
            </a:solidFill>
          </p:spPr>
          <p:txBody>
            <a:bodyPr wrap="square" lIns="0" tIns="0" rIns="0" bIns="0" rtlCol="0"/>
            <a:lstStyle/>
            <a:p>
              <a:endParaRPr/>
            </a:p>
          </p:txBody>
        </p:sp>
        <p:sp>
          <p:nvSpPr>
            <p:cNvPr id="12" name="object 12"/>
            <p:cNvSpPr/>
            <p:nvPr/>
          </p:nvSpPr>
          <p:spPr>
            <a:xfrm>
              <a:off x="2617519" y="4397179"/>
              <a:ext cx="1049655" cy="772160"/>
            </a:xfrm>
            <a:custGeom>
              <a:avLst/>
              <a:gdLst/>
              <a:ahLst/>
              <a:cxnLst/>
              <a:rect l="l" t="t" r="r" b="b"/>
              <a:pathLst>
                <a:path w="1049654" h="772160">
                  <a:moveTo>
                    <a:pt x="1049478" y="772154"/>
                  </a:moveTo>
                  <a:lnTo>
                    <a:pt x="0" y="772154"/>
                  </a:lnTo>
                  <a:lnTo>
                    <a:pt x="36714" y="721284"/>
                  </a:lnTo>
                  <a:lnTo>
                    <a:pt x="67900" y="672041"/>
                  </a:lnTo>
                  <a:lnTo>
                    <a:pt x="94306" y="624292"/>
                  </a:lnTo>
                  <a:lnTo>
                    <a:pt x="116684" y="577906"/>
                  </a:lnTo>
                  <a:lnTo>
                    <a:pt x="135783" y="532752"/>
                  </a:lnTo>
                  <a:lnTo>
                    <a:pt x="152355" y="488696"/>
                  </a:lnTo>
                  <a:lnTo>
                    <a:pt x="167149" y="445606"/>
                  </a:lnTo>
                  <a:lnTo>
                    <a:pt x="180915" y="403351"/>
                  </a:lnTo>
                  <a:lnTo>
                    <a:pt x="194405" y="361798"/>
                  </a:lnTo>
                  <a:lnTo>
                    <a:pt x="208368" y="320816"/>
                  </a:lnTo>
                  <a:lnTo>
                    <a:pt x="223554" y="280272"/>
                  </a:lnTo>
                  <a:lnTo>
                    <a:pt x="240715" y="240034"/>
                  </a:lnTo>
                  <a:lnTo>
                    <a:pt x="260600" y="199969"/>
                  </a:lnTo>
                  <a:lnTo>
                    <a:pt x="449031" y="51209"/>
                  </a:lnTo>
                  <a:lnTo>
                    <a:pt x="712967" y="0"/>
                  </a:lnTo>
                  <a:lnTo>
                    <a:pt x="947938" y="1880"/>
                  </a:lnTo>
                  <a:lnTo>
                    <a:pt x="1049478" y="12387"/>
                  </a:lnTo>
                  <a:lnTo>
                    <a:pt x="1049478" y="772154"/>
                  </a:lnTo>
                  <a:close/>
                </a:path>
              </a:pathLst>
            </a:custGeom>
            <a:solidFill>
              <a:srgbClr val="FFFFFF"/>
            </a:solidFill>
          </p:spPr>
          <p:txBody>
            <a:bodyPr wrap="square" lIns="0" tIns="0" rIns="0" bIns="0" rtlCol="0"/>
            <a:lstStyle/>
            <a:p>
              <a:endParaRPr/>
            </a:p>
          </p:txBody>
        </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9291" b="57648"/>
          <a:stretch/>
        </p:blipFill>
        <p:spPr>
          <a:xfrm>
            <a:off x="1157696" y="533400"/>
            <a:ext cx="7438209" cy="1295400"/>
          </a:xfrm>
          <a:prstGeom prst="rect">
            <a:avLst/>
          </a:prstGeom>
        </p:spPr>
      </p:pic>
      <p:cxnSp>
        <p:nvCxnSpPr>
          <p:cNvPr id="18" name="Straight Connector 17"/>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3246" b="68097"/>
          <a:stretch/>
        </p:blipFill>
        <p:spPr>
          <a:xfrm>
            <a:off x="1770126" y="609600"/>
            <a:ext cx="6213349" cy="1545609"/>
          </a:xfrm>
          <a:prstGeom prst="rect">
            <a:avLst/>
          </a:prstGeom>
        </p:spPr>
      </p:pic>
      <p:sp>
        <p:nvSpPr>
          <p:cNvPr id="5" name="Content Placeholder 2"/>
          <p:cNvSpPr txBox="1">
            <a:spLocks/>
          </p:cNvSpPr>
          <p:nvPr/>
        </p:nvSpPr>
        <p:spPr>
          <a:xfrm>
            <a:off x="4267200" y="2819400"/>
            <a:ext cx="4561674" cy="1600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dirty="0">
                <a:latin typeface="Kalinga" panose="020B0502040204020203" pitchFamily="34" charset="0"/>
                <a:cs typeface="Kalinga" panose="020B0502040204020203" pitchFamily="34" charset="0"/>
              </a:rPr>
              <a:t>A blackout is a period of time in which an intoxicated person who has consumed a large amount of alcohol cannot recall key details of an event or the event in its entirety. </a:t>
            </a:r>
            <a:endParaRPr lang="en-US" sz="2400" kern="0" dirty="0">
              <a:solidFill>
                <a:sysClr val="windowText" lastClr="000000"/>
              </a:solidFill>
              <a:latin typeface="Kalinga" panose="020B0502040204020203" pitchFamily="34" charset="0"/>
              <a:cs typeface="Kalinga" panose="020B0502040204020203" pitchFamily="34" charset="0"/>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0315" t="25933" r="50000" b="59888"/>
          <a:stretch/>
        </p:blipFill>
        <p:spPr>
          <a:xfrm>
            <a:off x="650307" y="3124200"/>
            <a:ext cx="3409053" cy="2171131"/>
          </a:xfrm>
          <a:prstGeom prst="rect">
            <a:avLst/>
          </a:prstGeom>
        </p:spPr>
      </p:pic>
    </p:spTree>
    <p:extLst>
      <p:ext uri="{BB962C8B-B14F-4D97-AF65-F5344CB8AC3E}">
        <p14:creationId xmlns:p14="http://schemas.microsoft.com/office/powerpoint/2010/main" val="1465555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object 103"/>
          <p:cNvSpPr/>
          <p:nvPr/>
        </p:nvSpPr>
        <p:spPr>
          <a:xfrm flipH="1">
            <a:off x="8388355" y="5351899"/>
            <a:ext cx="1000760" cy="1397635"/>
          </a:xfrm>
          <a:custGeom>
            <a:avLst/>
            <a:gdLst/>
            <a:ahLst/>
            <a:cxnLst/>
            <a:rect l="l" t="t" r="r" b="b"/>
            <a:pathLst>
              <a:path w="1000760" h="1397634">
                <a:moveTo>
                  <a:pt x="603089" y="0"/>
                </a:moveTo>
                <a:lnTo>
                  <a:pt x="1000328" y="1000269"/>
                </a:lnTo>
                <a:lnTo>
                  <a:pt x="0" y="1397532"/>
                </a:lnTo>
                <a:lnTo>
                  <a:pt x="603089" y="0"/>
                </a:lnTo>
                <a:close/>
              </a:path>
            </a:pathLst>
          </a:custGeom>
          <a:solidFill>
            <a:schemeClr val="accent3"/>
          </a:solidFill>
        </p:spPr>
        <p:txBody>
          <a:bodyPr wrap="square" lIns="0" tIns="0" rIns="0" bIns="0" rtlCol="0"/>
          <a:lstStyle/>
          <a:p>
            <a:endParaRPr>
              <a:latin typeface="+mj-lt"/>
            </a:endParaRPr>
          </a:p>
        </p:txBody>
      </p:sp>
      <p:sp>
        <p:nvSpPr>
          <p:cNvPr id="83" name="object 83"/>
          <p:cNvSpPr/>
          <p:nvPr/>
        </p:nvSpPr>
        <p:spPr>
          <a:xfrm>
            <a:off x="904937" y="1211005"/>
            <a:ext cx="7972425" cy="2514601"/>
          </a:xfrm>
          <a:custGeom>
            <a:avLst/>
            <a:gdLst/>
            <a:ahLst/>
            <a:cxnLst/>
            <a:rect l="l" t="t" r="r" b="b"/>
            <a:pathLst>
              <a:path w="7972425" h="5457825">
                <a:moveTo>
                  <a:pt x="0" y="0"/>
                </a:moveTo>
                <a:lnTo>
                  <a:pt x="7972298" y="0"/>
                </a:lnTo>
                <a:lnTo>
                  <a:pt x="7972298" y="5457824"/>
                </a:lnTo>
                <a:lnTo>
                  <a:pt x="0" y="5457824"/>
                </a:lnTo>
                <a:lnTo>
                  <a:pt x="0" y="0"/>
                </a:lnTo>
                <a:close/>
              </a:path>
            </a:pathLst>
          </a:custGeom>
          <a:solidFill>
            <a:schemeClr val="accent1"/>
          </a:solidFill>
        </p:spPr>
        <p:txBody>
          <a:bodyPr wrap="square" lIns="0" tIns="0" rIns="0" bIns="0" rtlCol="0"/>
          <a:lstStyle/>
          <a:p>
            <a:endParaRPr>
              <a:latin typeface="+mj-lt"/>
            </a:endParaRPr>
          </a:p>
        </p:txBody>
      </p:sp>
      <p:sp>
        <p:nvSpPr>
          <p:cNvPr id="96" name="object 96"/>
          <p:cNvSpPr txBox="1"/>
          <p:nvPr/>
        </p:nvSpPr>
        <p:spPr>
          <a:xfrm>
            <a:off x="1688966" y="2295665"/>
            <a:ext cx="3752387" cy="1107996"/>
          </a:xfrm>
          <a:prstGeom prst="rect">
            <a:avLst/>
          </a:prstGeom>
        </p:spPr>
        <p:txBody>
          <a:bodyPr vert="horz" wrap="square" lIns="0" tIns="0" rIns="0" bIns="0" rtlCol="0">
            <a:spAutoFit/>
          </a:bodyPr>
          <a:lstStyle/>
          <a:p>
            <a:pPr marL="12700">
              <a:lnSpc>
                <a:spcPct val="100000"/>
              </a:lnSpc>
            </a:pPr>
            <a:r>
              <a:rPr lang="en-US" dirty="0" smtClean="0">
                <a:solidFill>
                  <a:schemeClr val="bg1"/>
                </a:solidFill>
                <a:latin typeface="Kalinga" panose="020B0502040204020203" pitchFamily="34" charset="0"/>
                <a:cs typeface="Kalinga" panose="020B0502040204020203" pitchFamily="34" charset="0"/>
              </a:rPr>
              <a:t>of students in a national survey reported doing something they later regretted in the last</a:t>
            </a:r>
          </a:p>
          <a:p>
            <a:pPr marL="12700">
              <a:lnSpc>
                <a:spcPct val="100000"/>
              </a:lnSpc>
            </a:pPr>
            <a:r>
              <a:rPr lang="en-US" dirty="0" smtClean="0">
                <a:solidFill>
                  <a:schemeClr val="bg1"/>
                </a:solidFill>
                <a:latin typeface="Kalinga" panose="020B0502040204020203" pitchFamily="34" charset="0"/>
                <a:cs typeface="Kalinga" panose="020B0502040204020203" pitchFamily="34" charset="0"/>
              </a:rPr>
              <a:t>12 months when drinking alcohol.</a:t>
            </a:r>
            <a:endParaRPr dirty="0">
              <a:solidFill>
                <a:schemeClr val="bg1"/>
              </a:solidFill>
              <a:latin typeface="Kalinga" panose="020B0502040204020203" pitchFamily="34" charset="0"/>
              <a:cs typeface="Kalinga" panose="020B0502040204020203" pitchFamily="34" charset="0"/>
            </a:endParaRPr>
          </a:p>
        </p:txBody>
      </p:sp>
      <p:sp>
        <p:nvSpPr>
          <p:cNvPr id="103" name="object 103"/>
          <p:cNvSpPr/>
          <p:nvPr/>
        </p:nvSpPr>
        <p:spPr>
          <a:xfrm>
            <a:off x="317243" y="2658806"/>
            <a:ext cx="1000760" cy="1397635"/>
          </a:xfrm>
          <a:custGeom>
            <a:avLst/>
            <a:gdLst/>
            <a:ahLst/>
            <a:cxnLst/>
            <a:rect l="l" t="t" r="r" b="b"/>
            <a:pathLst>
              <a:path w="1000760" h="1397634">
                <a:moveTo>
                  <a:pt x="603089" y="0"/>
                </a:moveTo>
                <a:lnTo>
                  <a:pt x="1000328" y="1000269"/>
                </a:lnTo>
                <a:lnTo>
                  <a:pt x="0" y="1397532"/>
                </a:lnTo>
                <a:lnTo>
                  <a:pt x="603089" y="0"/>
                </a:lnTo>
                <a:close/>
              </a:path>
            </a:pathLst>
          </a:custGeom>
          <a:solidFill>
            <a:schemeClr val="accent1"/>
          </a:solidFill>
        </p:spPr>
        <p:txBody>
          <a:bodyPr wrap="square" lIns="0" tIns="0" rIns="0" bIns="0" rtlCol="0"/>
          <a:lstStyle/>
          <a:p>
            <a:endParaRPr>
              <a:latin typeface="+mj-lt"/>
            </a:endParaRPr>
          </a:p>
        </p:txBody>
      </p:sp>
      <p:sp>
        <p:nvSpPr>
          <p:cNvPr id="110" name="object 96"/>
          <p:cNvSpPr txBox="1"/>
          <p:nvPr/>
        </p:nvSpPr>
        <p:spPr>
          <a:xfrm>
            <a:off x="1688966" y="1464668"/>
            <a:ext cx="2204901" cy="830997"/>
          </a:xfrm>
          <a:prstGeom prst="rect">
            <a:avLst/>
          </a:prstGeom>
        </p:spPr>
        <p:txBody>
          <a:bodyPr vert="horz" wrap="square" lIns="0" tIns="0" rIns="0" bIns="0" rtlCol="0">
            <a:spAutoFit/>
          </a:bodyPr>
          <a:lstStyle/>
          <a:p>
            <a:pPr marL="12700">
              <a:lnSpc>
                <a:spcPct val="100000"/>
              </a:lnSpc>
            </a:pPr>
            <a:r>
              <a:rPr lang="en-US" sz="5400" b="1" dirty="0" smtClean="0">
                <a:solidFill>
                  <a:schemeClr val="bg1"/>
                </a:solidFill>
                <a:latin typeface="Kalinga" panose="020B0502040204020203" pitchFamily="34" charset="0"/>
                <a:cs typeface="Kalinga" panose="020B0502040204020203" pitchFamily="34" charset="0"/>
              </a:rPr>
              <a:t>24.7%</a:t>
            </a:r>
            <a:endParaRPr sz="5400" b="1" dirty="0">
              <a:solidFill>
                <a:schemeClr val="bg1"/>
              </a:solidFill>
              <a:latin typeface="Kalinga" panose="020B0502040204020203" pitchFamily="34" charset="0"/>
              <a:cs typeface="Kalinga" panose="020B0502040204020203" pitchFamily="34" charset="0"/>
            </a:endParaRPr>
          </a:p>
        </p:txBody>
      </p:sp>
      <p:sp>
        <p:nvSpPr>
          <p:cNvPr id="111" name="object 83"/>
          <p:cNvSpPr/>
          <p:nvPr/>
        </p:nvSpPr>
        <p:spPr>
          <a:xfrm>
            <a:off x="4181537" y="3880214"/>
            <a:ext cx="4695825" cy="2514601"/>
          </a:xfrm>
          <a:custGeom>
            <a:avLst/>
            <a:gdLst/>
            <a:ahLst/>
            <a:cxnLst/>
            <a:rect l="l" t="t" r="r" b="b"/>
            <a:pathLst>
              <a:path w="7972425" h="5457825">
                <a:moveTo>
                  <a:pt x="0" y="0"/>
                </a:moveTo>
                <a:lnTo>
                  <a:pt x="7972298" y="0"/>
                </a:lnTo>
                <a:lnTo>
                  <a:pt x="7972298" y="5457824"/>
                </a:lnTo>
                <a:lnTo>
                  <a:pt x="0" y="5457824"/>
                </a:lnTo>
                <a:lnTo>
                  <a:pt x="0" y="0"/>
                </a:lnTo>
                <a:close/>
              </a:path>
            </a:pathLst>
          </a:custGeom>
          <a:solidFill>
            <a:schemeClr val="accent3"/>
          </a:solidFill>
        </p:spPr>
        <p:txBody>
          <a:bodyPr wrap="square" lIns="0" tIns="0" rIns="0" bIns="0" rtlCol="0"/>
          <a:lstStyle/>
          <a:p>
            <a:endParaRPr>
              <a:latin typeface="+mj-lt"/>
            </a:endParaRPr>
          </a:p>
        </p:txBody>
      </p:sp>
      <p:sp>
        <p:nvSpPr>
          <p:cNvPr id="112" name="object 96"/>
          <p:cNvSpPr txBox="1"/>
          <p:nvPr/>
        </p:nvSpPr>
        <p:spPr>
          <a:xfrm>
            <a:off x="4800600" y="4964874"/>
            <a:ext cx="3911796" cy="1107996"/>
          </a:xfrm>
          <a:prstGeom prst="rect">
            <a:avLst/>
          </a:prstGeom>
        </p:spPr>
        <p:txBody>
          <a:bodyPr vert="horz" wrap="square" lIns="0" tIns="0" rIns="0" bIns="0" rtlCol="0">
            <a:spAutoFit/>
          </a:bodyPr>
          <a:lstStyle/>
          <a:p>
            <a:pPr marL="12700">
              <a:lnSpc>
                <a:spcPct val="100000"/>
              </a:lnSpc>
            </a:pPr>
            <a:r>
              <a:rPr lang="en-US" dirty="0">
                <a:solidFill>
                  <a:schemeClr val="bg1"/>
                </a:solidFill>
                <a:latin typeface="Kalinga" panose="020B0502040204020203" pitchFamily="34" charset="0"/>
                <a:cs typeface="Kalinga" panose="020B0502040204020203" pitchFamily="34" charset="0"/>
              </a:rPr>
              <a:t>of students in a national survey reported </a:t>
            </a:r>
            <a:r>
              <a:rPr lang="en-US" dirty="0" smtClean="0">
                <a:solidFill>
                  <a:schemeClr val="bg1"/>
                </a:solidFill>
                <a:latin typeface="Kalinga" panose="020B0502040204020203" pitchFamily="34" charset="0"/>
                <a:cs typeface="Kalinga" panose="020B0502040204020203" pitchFamily="34" charset="0"/>
              </a:rPr>
              <a:t>forgetting where they were or what they did </a:t>
            </a:r>
            <a:r>
              <a:rPr lang="en-US" dirty="0">
                <a:solidFill>
                  <a:schemeClr val="bg1"/>
                </a:solidFill>
                <a:latin typeface="Kalinga" panose="020B0502040204020203" pitchFamily="34" charset="0"/>
                <a:cs typeface="Kalinga" panose="020B0502040204020203" pitchFamily="34" charset="0"/>
              </a:rPr>
              <a:t>in the last</a:t>
            </a:r>
          </a:p>
          <a:p>
            <a:pPr marL="12700">
              <a:lnSpc>
                <a:spcPct val="100000"/>
              </a:lnSpc>
            </a:pPr>
            <a:r>
              <a:rPr lang="en-US" dirty="0">
                <a:solidFill>
                  <a:schemeClr val="bg1"/>
                </a:solidFill>
                <a:latin typeface="Kalinga" panose="020B0502040204020203" pitchFamily="34" charset="0"/>
                <a:cs typeface="Kalinga" panose="020B0502040204020203" pitchFamily="34" charset="0"/>
              </a:rPr>
              <a:t>12 months when drinking alcohol.</a:t>
            </a:r>
          </a:p>
        </p:txBody>
      </p:sp>
      <p:sp>
        <p:nvSpPr>
          <p:cNvPr id="114" name="object 96"/>
          <p:cNvSpPr txBox="1"/>
          <p:nvPr/>
        </p:nvSpPr>
        <p:spPr>
          <a:xfrm>
            <a:off x="4800600" y="4134212"/>
            <a:ext cx="2204901" cy="830997"/>
          </a:xfrm>
          <a:prstGeom prst="rect">
            <a:avLst/>
          </a:prstGeom>
        </p:spPr>
        <p:txBody>
          <a:bodyPr vert="horz" wrap="square" lIns="0" tIns="0" rIns="0" bIns="0" rtlCol="0">
            <a:spAutoFit/>
          </a:bodyPr>
          <a:lstStyle/>
          <a:p>
            <a:pPr marL="12700">
              <a:lnSpc>
                <a:spcPct val="100000"/>
              </a:lnSpc>
            </a:pPr>
            <a:r>
              <a:rPr lang="en-US" sz="5400" b="1" dirty="0" smtClean="0">
                <a:solidFill>
                  <a:schemeClr val="bg1"/>
                </a:solidFill>
                <a:latin typeface="Kalinga" panose="020B0502040204020203" pitchFamily="34" charset="0"/>
                <a:cs typeface="Kalinga" panose="020B0502040204020203" pitchFamily="34" charset="0"/>
              </a:rPr>
              <a:t>21%</a:t>
            </a:r>
            <a:endParaRPr sz="5400" b="1" dirty="0">
              <a:solidFill>
                <a:schemeClr val="bg1"/>
              </a:solidFill>
              <a:latin typeface="Kalinga" panose="020B0502040204020203" pitchFamily="34" charset="0"/>
              <a:cs typeface="Kalinga" panose="020B0502040204020203" pitchFamily="34" charset="0"/>
            </a:endParaRPr>
          </a:p>
        </p:txBody>
      </p: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1990" t="26679" r="18491" b="43501"/>
          <a:stretch/>
        </p:blipFill>
        <p:spPr>
          <a:xfrm>
            <a:off x="5562600" y="339725"/>
            <a:ext cx="4054896" cy="2319081"/>
          </a:xfrm>
          <a:prstGeom prst="rect">
            <a:avLst/>
          </a:prstGeom>
        </p:spPr>
      </p:pic>
      <p:cxnSp>
        <p:nvCxnSpPr>
          <p:cNvPr id="27" name="Straight Connector 26"/>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2776022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
        <p:nvSpPr>
          <p:cNvPr id="82" name="object 82"/>
          <p:cNvSpPr txBox="1"/>
          <p:nvPr/>
        </p:nvSpPr>
        <p:spPr>
          <a:xfrm>
            <a:off x="700585" y="4211181"/>
            <a:ext cx="8382000" cy="576183"/>
          </a:xfrm>
          <a:prstGeom prst="rect">
            <a:avLst/>
          </a:prstGeom>
        </p:spPr>
        <p:txBody>
          <a:bodyPr vert="horz" wrap="square" lIns="0" tIns="0" rIns="0" bIns="0" rtlCol="0">
            <a:spAutoFit/>
          </a:bodyPr>
          <a:lstStyle/>
          <a:p>
            <a:pPr marL="12700" marR="5080" algn="ctr">
              <a:lnSpc>
                <a:spcPct val="117200"/>
              </a:lnSpc>
              <a:tabLst>
                <a:tab pos="1026794" algn="l"/>
                <a:tab pos="1101725" algn="l"/>
                <a:tab pos="2419350" algn="l"/>
                <a:tab pos="2520315" algn="l"/>
                <a:tab pos="3627120" algn="l"/>
                <a:tab pos="4355465" algn="l"/>
              </a:tabLst>
            </a:pPr>
            <a:r>
              <a:rPr lang="en-US" sz="3200" b="1" dirty="0" smtClean="0">
                <a:latin typeface="Kalinga" panose="020B0502040204020203" pitchFamily="34" charset="0"/>
                <a:cs typeface="Kalinga" panose="020B0502040204020203" pitchFamily="34" charset="0"/>
              </a:rPr>
              <a:t>The more I drink, the better I’ll feel.</a:t>
            </a:r>
            <a:endParaRPr sz="3200" b="1" dirty="0">
              <a:latin typeface="Kalinga" panose="020B0502040204020203" pitchFamily="34" charset="0"/>
              <a:cs typeface="Kalinga" panose="020B0502040204020203"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887" t="25560" r="16252" b="42318"/>
          <a:stretch/>
        </p:blipFill>
        <p:spPr>
          <a:xfrm>
            <a:off x="2148396" y="1402766"/>
            <a:ext cx="5243004" cy="2884107"/>
          </a:xfrm>
          <a:prstGeom prst="rect">
            <a:avLst/>
          </a:prstGeom>
        </p:spPr>
      </p:pic>
    </p:spTree>
    <p:extLst>
      <p:ext uri="{BB962C8B-B14F-4D97-AF65-F5344CB8AC3E}">
        <p14:creationId xmlns:p14="http://schemas.microsoft.com/office/powerpoint/2010/main" val="910518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887" t="23694" r="14014" b="62873"/>
          <a:stretch/>
        </p:blipFill>
        <p:spPr>
          <a:xfrm>
            <a:off x="1866018" y="685800"/>
            <a:ext cx="6220571" cy="1390934"/>
          </a:xfrm>
          <a:prstGeom prst="rect">
            <a:avLst/>
          </a:prstGeom>
        </p:spPr>
      </p:pic>
      <p:sp>
        <p:nvSpPr>
          <p:cNvPr id="5" name="Rectangle 4"/>
          <p:cNvSpPr/>
          <p:nvPr/>
        </p:nvSpPr>
        <p:spPr>
          <a:xfrm>
            <a:off x="820860" y="2995295"/>
            <a:ext cx="4436940" cy="2390398"/>
          </a:xfrm>
          <a:prstGeom prst="rect">
            <a:avLst/>
          </a:prstGeom>
        </p:spPr>
        <p:txBody>
          <a:bodyPr wrap="square">
            <a:spAutoFit/>
          </a:bodyPr>
          <a:lstStyle/>
          <a:p>
            <a:r>
              <a:rPr lang="en-US" sz="3200" baseline="30000" dirty="0">
                <a:latin typeface="Kalinga" panose="020B0502040204020203" pitchFamily="34" charset="0"/>
                <a:cs typeface="Kalinga" panose="020B0502040204020203" pitchFamily="34" charset="0"/>
              </a:rPr>
              <a:t>Although alcohol is a depressant, it can have euphoric effects when consumed in moderation. The stimulant effects of alcohol begin before or during the first drink, </a:t>
            </a:r>
            <a:r>
              <a:rPr lang="en-US" sz="3200" baseline="30000">
                <a:latin typeface="Kalinga" panose="020B0502040204020203" pitchFamily="34" charset="0"/>
                <a:cs typeface="Kalinga" panose="020B0502040204020203" pitchFamily="34" charset="0"/>
              </a:rPr>
              <a:t>but </a:t>
            </a:r>
            <a:r>
              <a:rPr lang="en-US" sz="3200" baseline="30000" smtClean="0">
                <a:latin typeface="Kalinga" panose="020B0502040204020203" pitchFamily="34" charset="0"/>
                <a:cs typeface="Kalinga" panose="020B0502040204020203" pitchFamily="34" charset="0"/>
              </a:rPr>
              <a:t>diminish </a:t>
            </a:r>
            <a:r>
              <a:rPr lang="en-US" sz="3200" baseline="30000" dirty="0">
                <a:latin typeface="Kalinga" panose="020B0502040204020203" pitchFamily="34" charset="0"/>
                <a:cs typeface="Kalinga" panose="020B0502040204020203" pitchFamily="34" charset="0"/>
              </a:rPr>
              <a:t>as BAC continues to increase.</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4909" t="33209" r="30182" b="39739"/>
          <a:stretch/>
        </p:blipFill>
        <p:spPr>
          <a:xfrm>
            <a:off x="5791200" y="2778570"/>
            <a:ext cx="2732964" cy="2823848"/>
          </a:xfrm>
          <a:prstGeom prst="rect">
            <a:avLst/>
          </a:prstGeom>
        </p:spPr>
      </p:pic>
    </p:spTree>
    <p:extLst>
      <p:ext uri="{BB962C8B-B14F-4D97-AF65-F5344CB8AC3E}">
        <p14:creationId xmlns:p14="http://schemas.microsoft.com/office/powerpoint/2010/main" val="3631769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136" t="23508" r="4063" b="65112"/>
          <a:stretch/>
        </p:blipFill>
        <p:spPr>
          <a:xfrm>
            <a:off x="1371600" y="609600"/>
            <a:ext cx="7010400" cy="1184582"/>
          </a:xfrm>
          <a:prstGeom prst="rect">
            <a:avLst/>
          </a:prstGeom>
        </p:spPr>
      </p:pic>
      <p:cxnSp>
        <p:nvCxnSpPr>
          <p:cNvPr id="3" name="Straight Connector 2"/>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8428" t="14515" r="36585" b="62921"/>
          <a:stretch/>
        </p:blipFill>
        <p:spPr>
          <a:xfrm>
            <a:off x="5830090" y="3079760"/>
            <a:ext cx="3466310" cy="2133600"/>
          </a:xfrm>
          <a:prstGeom prst="rect">
            <a:avLst/>
          </a:prstGeom>
        </p:spPr>
      </p:pic>
      <p:sp>
        <p:nvSpPr>
          <p:cNvPr id="7" name="TextBox 6"/>
          <p:cNvSpPr txBox="1"/>
          <p:nvPr/>
        </p:nvSpPr>
        <p:spPr>
          <a:xfrm>
            <a:off x="289993" y="2438400"/>
            <a:ext cx="5460264" cy="3416320"/>
          </a:xfrm>
          <a:prstGeom prst="rect">
            <a:avLst/>
          </a:prstGeom>
          <a:noFill/>
        </p:spPr>
        <p:txBody>
          <a:bodyPr wrap="square" rtlCol="0">
            <a:spAutoFit/>
          </a:bodyPr>
          <a:lstStyle/>
          <a:p>
            <a:pPr marL="457200" indent="-457200">
              <a:buBlip>
                <a:blip r:embed="rId6"/>
              </a:buBlip>
            </a:pPr>
            <a:r>
              <a:rPr lang="en-US" sz="2400" dirty="0">
                <a:latin typeface="Kalinga" panose="020B0502040204020203" pitchFamily="34" charset="0"/>
                <a:cs typeface="Kalinga" panose="020B0502040204020203" pitchFamily="34" charset="0"/>
              </a:rPr>
              <a:t>It is illegal for anyone under 21 to possess any alcoholic beverage</a:t>
            </a:r>
            <a:r>
              <a:rPr lang="en-US" sz="2400" dirty="0" smtClean="0">
                <a:latin typeface="Kalinga" panose="020B0502040204020203" pitchFamily="34" charset="0"/>
                <a:cs typeface="Kalinga" panose="020B0502040204020203" pitchFamily="34" charset="0"/>
              </a:rPr>
              <a:t>.</a:t>
            </a:r>
          </a:p>
          <a:p>
            <a:endParaRPr lang="en-US" sz="2400" dirty="0" smtClean="0">
              <a:latin typeface="Kalinga" panose="020B0502040204020203" pitchFamily="34" charset="0"/>
              <a:cs typeface="Kalinga" panose="020B0502040204020203" pitchFamily="34" charset="0"/>
            </a:endParaRPr>
          </a:p>
          <a:p>
            <a:pPr marL="457200" indent="-457200">
              <a:buBlip>
                <a:blip r:embed="rId6"/>
              </a:buBlip>
            </a:pPr>
            <a:r>
              <a:rPr lang="en-US" sz="2400" dirty="0" smtClean="0">
                <a:latin typeface="Kalinga" panose="020B0502040204020203" pitchFamily="34" charset="0"/>
                <a:cs typeface="Kalinga" panose="020B0502040204020203" pitchFamily="34" charset="0"/>
              </a:rPr>
              <a:t>It is illegal to create, loan, sell or use a fake ID.</a:t>
            </a:r>
            <a:endParaRPr lang="en-US" sz="2400" dirty="0">
              <a:latin typeface="Kalinga" panose="020B0502040204020203" pitchFamily="34" charset="0"/>
              <a:cs typeface="Kalinga" panose="020B0502040204020203" pitchFamily="34" charset="0"/>
            </a:endParaRPr>
          </a:p>
          <a:p>
            <a:pPr marL="457200" indent="-457200">
              <a:buBlip>
                <a:blip r:embed="rId6"/>
              </a:buBlip>
            </a:pPr>
            <a:endParaRPr lang="en-US" sz="2400" dirty="0">
              <a:latin typeface="Kalinga" panose="020B0502040204020203" pitchFamily="34" charset="0"/>
              <a:cs typeface="Kalinga" panose="020B0502040204020203" pitchFamily="34" charset="0"/>
            </a:endParaRPr>
          </a:p>
          <a:p>
            <a:pPr marL="457200" indent="-457200">
              <a:buBlip>
                <a:blip r:embed="rId6"/>
              </a:buBlip>
            </a:pPr>
            <a:r>
              <a:rPr lang="en-US" sz="2400" dirty="0" smtClean="0">
                <a:latin typeface="Kalinga" panose="020B0502040204020203" pitchFamily="34" charset="0"/>
                <a:cs typeface="Kalinga" panose="020B0502040204020203" pitchFamily="34" charset="0"/>
              </a:rPr>
              <a:t>A </a:t>
            </a:r>
            <a:r>
              <a:rPr lang="en-US" sz="2400" dirty="0">
                <a:latin typeface="Kalinga" panose="020B0502040204020203" pitchFamily="34" charset="0"/>
                <a:cs typeface="Kalinga" panose="020B0502040204020203" pitchFamily="34" charset="0"/>
              </a:rPr>
              <a:t>conviction for possessing or using a fake ID could appear on your permanent criminal record.</a:t>
            </a:r>
          </a:p>
        </p:txBody>
      </p:sp>
    </p:spTree>
    <p:extLst>
      <p:ext uri="{BB962C8B-B14F-4D97-AF65-F5344CB8AC3E}">
        <p14:creationId xmlns:p14="http://schemas.microsoft.com/office/powerpoint/2010/main" val="2543202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9525365" y="1592336"/>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cxnSp>
        <p:nvCxnSpPr>
          <p:cNvPr id="12" name="Straight Connector 11"/>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24515" r="14698" b="55224"/>
          <a:stretch/>
        </p:blipFill>
        <p:spPr>
          <a:xfrm>
            <a:off x="2190018" y="609600"/>
            <a:ext cx="5373564" cy="1701785"/>
          </a:xfrm>
          <a:prstGeom prst="rect">
            <a:avLst/>
          </a:prstGeom>
        </p:spPr>
      </p:pic>
      <p:sp>
        <p:nvSpPr>
          <p:cNvPr id="15" name="TextBox 14"/>
          <p:cNvSpPr txBox="1"/>
          <p:nvPr/>
        </p:nvSpPr>
        <p:spPr>
          <a:xfrm>
            <a:off x="4267200" y="2955817"/>
            <a:ext cx="4511995" cy="2862322"/>
          </a:xfrm>
          <a:prstGeom prst="rect">
            <a:avLst/>
          </a:prstGeom>
          <a:noFill/>
        </p:spPr>
        <p:txBody>
          <a:bodyPr wrap="square" rtlCol="0">
            <a:spAutoFit/>
          </a:bodyPr>
          <a:lstStyle/>
          <a:p>
            <a:pPr>
              <a:lnSpc>
                <a:spcPct val="150000"/>
              </a:lnSpc>
            </a:pPr>
            <a:r>
              <a:rPr lang="en-US" sz="2400" b="1" dirty="0" smtClean="0">
                <a:latin typeface="Kalinga" panose="020B0502040204020203" pitchFamily="34" charset="0"/>
                <a:cs typeface="Kalinga" panose="020B0502040204020203" pitchFamily="34" charset="0"/>
              </a:rPr>
              <a:t>Types </a:t>
            </a:r>
            <a:r>
              <a:rPr lang="en-US" sz="2400" b="1" dirty="0">
                <a:latin typeface="Kalinga" panose="020B0502040204020203" pitchFamily="34" charset="0"/>
                <a:cs typeface="Kalinga" panose="020B0502040204020203" pitchFamily="34" charset="0"/>
              </a:rPr>
              <a:t>of Alcohol Tolerance</a:t>
            </a:r>
            <a:r>
              <a:rPr lang="en-US" sz="2400" b="1" dirty="0" smtClean="0">
                <a:latin typeface="Kalinga" panose="020B0502040204020203" pitchFamily="34" charset="0"/>
                <a:cs typeface="Kalinga" panose="020B0502040204020203" pitchFamily="34" charset="0"/>
              </a:rPr>
              <a:t>:</a:t>
            </a:r>
            <a:endParaRPr lang="en-US" sz="2400" dirty="0">
              <a:latin typeface="Kalinga" panose="020B0502040204020203" pitchFamily="34" charset="0"/>
              <a:cs typeface="Kalinga" panose="020B0502040204020203" pitchFamily="34" charset="0"/>
            </a:endParaRPr>
          </a:p>
          <a:p>
            <a:pPr marL="914400" lvl="1" indent="-457200">
              <a:lnSpc>
                <a:spcPct val="150000"/>
              </a:lnSpc>
              <a:buBlip>
                <a:blip r:embed="rId5"/>
              </a:buBlip>
            </a:pPr>
            <a:r>
              <a:rPr lang="en-US" sz="2400" dirty="0">
                <a:latin typeface="Kalinga" panose="020B0502040204020203" pitchFamily="34" charset="0"/>
                <a:cs typeface="Kalinga" panose="020B0502040204020203" pitchFamily="34" charset="0"/>
              </a:rPr>
              <a:t>Genetic</a:t>
            </a:r>
          </a:p>
          <a:p>
            <a:pPr marL="914400" lvl="1" indent="-457200">
              <a:lnSpc>
                <a:spcPct val="150000"/>
              </a:lnSpc>
              <a:buBlip>
                <a:blip r:embed="rId5"/>
              </a:buBlip>
            </a:pPr>
            <a:r>
              <a:rPr lang="en-US" sz="2400" dirty="0">
                <a:latin typeface="Kalinga" panose="020B0502040204020203" pitchFamily="34" charset="0"/>
                <a:cs typeface="Kalinga" panose="020B0502040204020203" pitchFamily="34" charset="0"/>
              </a:rPr>
              <a:t>Environmental</a:t>
            </a:r>
          </a:p>
          <a:p>
            <a:pPr marL="914400" lvl="1" indent="-457200">
              <a:lnSpc>
                <a:spcPct val="150000"/>
              </a:lnSpc>
              <a:buBlip>
                <a:blip r:embed="rId5"/>
              </a:buBlip>
            </a:pPr>
            <a:r>
              <a:rPr lang="en-US" sz="2400" dirty="0">
                <a:latin typeface="Kalinga" panose="020B0502040204020203" pitchFamily="34" charset="0"/>
                <a:cs typeface="Kalinga" panose="020B0502040204020203" pitchFamily="34" charset="0"/>
              </a:rPr>
              <a:t>Metabolic</a:t>
            </a:r>
          </a:p>
          <a:p>
            <a:pPr marL="914400" lvl="1" indent="-457200">
              <a:lnSpc>
                <a:spcPct val="150000"/>
              </a:lnSpc>
              <a:buBlip>
                <a:blip r:embed="rId5"/>
              </a:buBlip>
            </a:pPr>
            <a:r>
              <a:rPr lang="en-US" sz="2400" dirty="0">
                <a:latin typeface="Kalinga" panose="020B0502040204020203" pitchFamily="34" charset="0"/>
                <a:cs typeface="Kalinga" panose="020B0502040204020203" pitchFamily="34" charset="0"/>
              </a:rPr>
              <a:t>Functional</a:t>
            </a:r>
            <a:endParaRPr lang="en-US" sz="2400" dirty="0" smtClean="0">
              <a:latin typeface="Kalinga" panose="020B0502040204020203" pitchFamily="34" charset="0"/>
              <a:cs typeface="Kalinga" panose="020B0502040204020203" pitchFamily="34" charset="0"/>
            </a:endParaRP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7238" t="44403" r="37397" b="25933"/>
          <a:stretch/>
        </p:blipFill>
        <p:spPr>
          <a:xfrm>
            <a:off x="1219200" y="2895600"/>
            <a:ext cx="2667000" cy="2982756"/>
          </a:xfrm>
          <a:prstGeom prst="rect">
            <a:avLst/>
          </a:prstGeom>
        </p:spPr>
      </p:pic>
    </p:spTree>
    <p:extLst>
      <p:ext uri="{BB962C8B-B14F-4D97-AF65-F5344CB8AC3E}">
        <p14:creationId xmlns:p14="http://schemas.microsoft.com/office/powerpoint/2010/main" val="997162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bject 83"/>
          <p:cNvSpPr/>
          <p:nvPr/>
        </p:nvSpPr>
        <p:spPr>
          <a:xfrm>
            <a:off x="904937" y="1211005"/>
            <a:ext cx="7972425" cy="2514601"/>
          </a:xfrm>
          <a:custGeom>
            <a:avLst/>
            <a:gdLst/>
            <a:ahLst/>
            <a:cxnLst/>
            <a:rect l="l" t="t" r="r" b="b"/>
            <a:pathLst>
              <a:path w="7972425" h="5457825">
                <a:moveTo>
                  <a:pt x="0" y="0"/>
                </a:moveTo>
                <a:lnTo>
                  <a:pt x="7972298" y="0"/>
                </a:lnTo>
                <a:lnTo>
                  <a:pt x="7972298" y="5457824"/>
                </a:lnTo>
                <a:lnTo>
                  <a:pt x="0" y="5457824"/>
                </a:lnTo>
                <a:lnTo>
                  <a:pt x="0" y="0"/>
                </a:lnTo>
                <a:close/>
              </a:path>
            </a:pathLst>
          </a:custGeom>
          <a:solidFill>
            <a:schemeClr val="accent1"/>
          </a:solidFill>
        </p:spPr>
        <p:txBody>
          <a:bodyPr wrap="square" lIns="0" tIns="0" rIns="0" bIns="0" rtlCol="0"/>
          <a:lstStyle/>
          <a:p>
            <a:endParaRPr>
              <a:latin typeface="+mj-lt"/>
            </a:endParaRPr>
          </a:p>
        </p:txBody>
      </p:sp>
      <p:sp>
        <p:nvSpPr>
          <p:cNvPr id="96" name="object 96"/>
          <p:cNvSpPr txBox="1"/>
          <p:nvPr/>
        </p:nvSpPr>
        <p:spPr>
          <a:xfrm>
            <a:off x="1688966" y="2295665"/>
            <a:ext cx="3752387" cy="1107996"/>
          </a:xfrm>
          <a:prstGeom prst="rect">
            <a:avLst/>
          </a:prstGeom>
        </p:spPr>
        <p:txBody>
          <a:bodyPr vert="horz" wrap="square" lIns="0" tIns="0" rIns="0" bIns="0" rtlCol="0">
            <a:spAutoFit/>
          </a:bodyPr>
          <a:lstStyle/>
          <a:p>
            <a:pPr marL="12700">
              <a:lnSpc>
                <a:spcPct val="100000"/>
              </a:lnSpc>
            </a:pPr>
            <a:r>
              <a:rPr lang="en-US" dirty="0" smtClean="0">
                <a:solidFill>
                  <a:schemeClr val="bg1"/>
                </a:solidFill>
                <a:latin typeface="Kalinga" panose="020B0502040204020203" pitchFamily="34" charset="0"/>
                <a:cs typeface="Kalinga" panose="020B0502040204020203" pitchFamily="34" charset="0"/>
              </a:rPr>
              <a:t>of students in a national survey reported keeping track of how much they drank the last time they consumed alcohol.</a:t>
            </a:r>
            <a:endParaRPr dirty="0">
              <a:solidFill>
                <a:schemeClr val="bg1"/>
              </a:solidFill>
              <a:latin typeface="Kalinga" panose="020B0502040204020203" pitchFamily="34" charset="0"/>
              <a:cs typeface="Kalinga" panose="020B0502040204020203" pitchFamily="34" charset="0"/>
            </a:endParaRPr>
          </a:p>
        </p:txBody>
      </p:sp>
      <p:sp>
        <p:nvSpPr>
          <p:cNvPr id="103" name="object 103"/>
          <p:cNvSpPr/>
          <p:nvPr/>
        </p:nvSpPr>
        <p:spPr>
          <a:xfrm>
            <a:off x="317243" y="2658806"/>
            <a:ext cx="1000760" cy="1397635"/>
          </a:xfrm>
          <a:custGeom>
            <a:avLst/>
            <a:gdLst/>
            <a:ahLst/>
            <a:cxnLst/>
            <a:rect l="l" t="t" r="r" b="b"/>
            <a:pathLst>
              <a:path w="1000760" h="1397634">
                <a:moveTo>
                  <a:pt x="603089" y="0"/>
                </a:moveTo>
                <a:lnTo>
                  <a:pt x="1000328" y="1000269"/>
                </a:lnTo>
                <a:lnTo>
                  <a:pt x="0" y="1397532"/>
                </a:lnTo>
                <a:lnTo>
                  <a:pt x="603089" y="0"/>
                </a:lnTo>
                <a:close/>
              </a:path>
            </a:pathLst>
          </a:custGeom>
          <a:solidFill>
            <a:schemeClr val="accent1"/>
          </a:solidFill>
        </p:spPr>
        <p:txBody>
          <a:bodyPr wrap="square" lIns="0" tIns="0" rIns="0" bIns="0" rtlCol="0"/>
          <a:lstStyle/>
          <a:p>
            <a:endParaRPr>
              <a:latin typeface="+mj-lt"/>
            </a:endParaRPr>
          </a:p>
        </p:txBody>
      </p:sp>
      <p:sp>
        <p:nvSpPr>
          <p:cNvPr id="110" name="object 96"/>
          <p:cNvSpPr txBox="1"/>
          <p:nvPr/>
        </p:nvSpPr>
        <p:spPr>
          <a:xfrm>
            <a:off x="1688966" y="1499265"/>
            <a:ext cx="2204901" cy="830997"/>
          </a:xfrm>
          <a:prstGeom prst="rect">
            <a:avLst/>
          </a:prstGeom>
        </p:spPr>
        <p:txBody>
          <a:bodyPr vert="horz" wrap="square" lIns="0" tIns="0" rIns="0" bIns="0" rtlCol="0">
            <a:spAutoFit/>
          </a:bodyPr>
          <a:lstStyle/>
          <a:p>
            <a:pPr marL="12700">
              <a:lnSpc>
                <a:spcPct val="100000"/>
              </a:lnSpc>
            </a:pPr>
            <a:r>
              <a:rPr lang="en-US" sz="5400" b="1" dirty="0" smtClean="0">
                <a:solidFill>
                  <a:schemeClr val="bg1"/>
                </a:solidFill>
                <a:latin typeface="Kalinga" panose="020B0502040204020203" pitchFamily="34" charset="0"/>
                <a:cs typeface="Kalinga" panose="020B0502040204020203" pitchFamily="34" charset="0"/>
              </a:rPr>
              <a:t>63.2%</a:t>
            </a:r>
            <a:endParaRPr sz="5400" b="1" dirty="0">
              <a:solidFill>
                <a:schemeClr val="bg1"/>
              </a:solidFill>
              <a:latin typeface="Kalinga" panose="020B0502040204020203" pitchFamily="34" charset="0"/>
              <a:cs typeface="Kalinga" panose="020B0502040204020203" pitchFamily="34" charset="0"/>
            </a:endParaRPr>
          </a:p>
        </p:txBody>
      </p:sp>
      <p:sp>
        <p:nvSpPr>
          <p:cNvPr id="111" name="object 83"/>
          <p:cNvSpPr/>
          <p:nvPr/>
        </p:nvSpPr>
        <p:spPr>
          <a:xfrm>
            <a:off x="4175707" y="3793030"/>
            <a:ext cx="4695825" cy="2514601"/>
          </a:xfrm>
          <a:custGeom>
            <a:avLst/>
            <a:gdLst/>
            <a:ahLst/>
            <a:cxnLst/>
            <a:rect l="l" t="t" r="r" b="b"/>
            <a:pathLst>
              <a:path w="7972425" h="5457825">
                <a:moveTo>
                  <a:pt x="0" y="0"/>
                </a:moveTo>
                <a:lnTo>
                  <a:pt x="7972298" y="0"/>
                </a:lnTo>
                <a:lnTo>
                  <a:pt x="7972298" y="5457824"/>
                </a:lnTo>
                <a:lnTo>
                  <a:pt x="0" y="5457824"/>
                </a:lnTo>
                <a:lnTo>
                  <a:pt x="0" y="0"/>
                </a:lnTo>
                <a:close/>
              </a:path>
            </a:pathLst>
          </a:custGeom>
          <a:solidFill>
            <a:schemeClr val="accent3"/>
          </a:solidFill>
        </p:spPr>
        <p:txBody>
          <a:bodyPr wrap="square" lIns="0" tIns="0" rIns="0" bIns="0" rtlCol="0"/>
          <a:lstStyle/>
          <a:p>
            <a:endParaRPr>
              <a:latin typeface="Kalinga" panose="020B0502040204020203" pitchFamily="34" charset="0"/>
              <a:cs typeface="Kalinga" panose="020B0502040204020203" pitchFamily="34" charset="0"/>
            </a:endParaRPr>
          </a:p>
        </p:txBody>
      </p:sp>
      <p:sp>
        <p:nvSpPr>
          <p:cNvPr id="112" name="object 96"/>
          <p:cNvSpPr txBox="1"/>
          <p:nvPr/>
        </p:nvSpPr>
        <p:spPr>
          <a:xfrm>
            <a:off x="4647425" y="4877690"/>
            <a:ext cx="3752387" cy="1107996"/>
          </a:xfrm>
          <a:prstGeom prst="rect">
            <a:avLst/>
          </a:prstGeom>
        </p:spPr>
        <p:txBody>
          <a:bodyPr vert="horz" wrap="square" lIns="0" tIns="0" rIns="0" bIns="0" rtlCol="0">
            <a:spAutoFit/>
          </a:bodyPr>
          <a:lstStyle/>
          <a:p>
            <a:pPr marL="12700">
              <a:lnSpc>
                <a:spcPct val="100000"/>
              </a:lnSpc>
            </a:pPr>
            <a:r>
              <a:rPr lang="en-US" dirty="0" smtClean="0">
                <a:solidFill>
                  <a:schemeClr val="bg1"/>
                </a:solidFill>
                <a:latin typeface="Kalinga" panose="020B0502040204020203" pitchFamily="34" charset="0"/>
                <a:cs typeface="Kalinga" panose="020B0502040204020203" pitchFamily="34" charset="0"/>
              </a:rPr>
              <a:t>of students in a national survey reported eating before and/or during drinking the last time they consumed alcohol.</a:t>
            </a:r>
            <a:endParaRPr dirty="0">
              <a:solidFill>
                <a:schemeClr val="bg1"/>
              </a:solidFill>
              <a:latin typeface="Kalinga" panose="020B0502040204020203" pitchFamily="34" charset="0"/>
              <a:cs typeface="Kalinga" panose="020B0502040204020203" pitchFamily="34" charset="0"/>
            </a:endParaRPr>
          </a:p>
        </p:txBody>
      </p:sp>
      <p:sp>
        <p:nvSpPr>
          <p:cNvPr id="113" name="object 103"/>
          <p:cNvSpPr/>
          <p:nvPr/>
        </p:nvSpPr>
        <p:spPr>
          <a:xfrm flipH="1">
            <a:off x="8376982" y="5291907"/>
            <a:ext cx="1000760" cy="1397635"/>
          </a:xfrm>
          <a:custGeom>
            <a:avLst/>
            <a:gdLst/>
            <a:ahLst/>
            <a:cxnLst/>
            <a:rect l="l" t="t" r="r" b="b"/>
            <a:pathLst>
              <a:path w="1000760" h="1397634">
                <a:moveTo>
                  <a:pt x="603089" y="0"/>
                </a:moveTo>
                <a:lnTo>
                  <a:pt x="1000328" y="1000269"/>
                </a:lnTo>
                <a:lnTo>
                  <a:pt x="0" y="1397532"/>
                </a:lnTo>
                <a:lnTo>
                  <a:pt x="603089" y="0"/>
                </a:lnTo>
                <a:close/>
              </a:path>
            </a:pathLst>
          </a:custGeom>
          <a:solidFill>
            <a:schemeClr val="accent3"/>
          </a:solidFill>
        </p:spPr>
        <p:txBody>
          <a:bodyPr wrap="square" lIns="0" tIns="0" rIns="0" bIns="0" rtlCol="0"/>
          <a:lstStyle/>
          <a:p>
            <a:endParaRPr>
              <a:latin typeface="+mj-lt"/>
            </a:endParaRPr>
          </a:p>
        </p:txBody>
      </p:sp>
      <p:sp>
        <p:nvSpPr>
          <p:cNvPr id="114" name="object 96"/>
          <p:cNvSpPr txBox="1"/>
          <p:nvPr/>
        </p:nvSpPr>
        <p:spPr>
          <a:xfrm>
            <a:off x="4647425" y="4046693"/>
            <a:ext cx="2204901" cy="830997"/>
          </a:xfrm>
          <a:prstGeom prst="rect">
            <a:avLst/>
          </a:prstGeom>
        </p:spPr>
        <p:txBody>
          <a:bodyPr vert="horz" wrap="square" lIns="0" tIns="0" rIns="0" bIns="0" rtlCol="0">
            <a:spAutoFit/>
          </a:bodyPr>
          <a:lstStyle/>
          <a:p>
            <a:pPr marL="12700">
              <a:lnSpc>
                <a:spcPct val="100000"/>
              </a:lnSpc>
            </a:pPr>
            <a:r>
              <a:rPr lang="en-US" sz="5400" b="1" dirty="0" smtClean="0">
                <a:solidFill>
                  <a:schemeClr val="bg1"/>
                </a:solidFill>
                <a:latin typeface="Kalinga" panose="020B0502040204020203" pitchFamily="34" charset="0"/>
                <a:cs typeface="Kalinga" panose="020B0502040204020203" pitchFamily="34" charset="0"/>
              </a:rPr>
              <a:t>71.6%</a:t>
            </a:r>
            <a:endParaRPr sz="5400" b="1" dirty="0">
              <a:solidFill>
                <a:schemeClr val="bg1"/>
              </a:solidFill>
              <a:latin typeface="Kalinga" panose="020B0502040204020203" pitchFamily="34" charset="0"/>
              <a:cs typeface="Kalinga" panose="020B0502040204020203" pitchFamily="34" charset="0"/>
            </a:endParaRPr>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1990" t="26679" r="18491" b="43501"/>
          <a:stretch/>
        </p:blipFill>
        <p:spPr>
          <a:xfrm>
            <a:off x="5562600" y="339725"/>
            <a:ext cx="4054896" cy="2319081"/>
          </a:xfrm>
          <a:prstGeom prst="rect">
            <a:avLst/>
          </a:prstGeom>
        </p:spPr>
      </p:pic>
      <p:cxnSp>
        <p:nvCxnSpPr>
          <p:cNvPr id="28" name="Straight Connector 27"/>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2378691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sp>
        <p:nvSpPr>
          <p:cNvPr id="3" name="Rectangle 2"/>
          <p:cNvSpPr/>
          <p:nvPr/>
        </p:nvSpPr>
        <p:spPr>
          <a:xfrm>
            <a:off x="1028700" y="2096869"/>
            <a:ext cx="7505700" cy="646331"/>
          </a:xfrm>
          <a:prstGeom prst="rect">
            <a:avLst/>
          </a:prstGeom>
        </p:spPr>
        <p:txBody>
          <a:bodyPr wrap="square">
            <a:spAutoFit/>
          </a:bodyPr>
          <a:lstStyle/>
          <a:p>
            <a:r>
              <a:rPr lang="en-US" dirty="0" smtClean="0">
                <a:latin typeface="Kalinga" panose="020B0502040204020203" pitchFamily="34" charset="0"/>
                <a:cs typeface="Kalinga" panose="020B0502040204020203" pitchFamily="34" charset="0"/>
              </a:rPr>
              <a:t>An active </a:t>
            </a:r>
            <a:r>
              <a:rPr lang="en-US" dirty="0">
                <a:latin typeface="Kalinga" panose="020B0502040204020203" pitchFamily="34" charset="0"/>
                <a:cs typeface="Kalinga" panose="020B0502040204020203" pitchFamily="34" charset="0"/>
              </a:rPr>
              <a:t>bystander is a person who </a:t>
            </a:r>
            <a:r>
              <a:rPr lang="en-US" dirty="0" smtClean="0">
                <a:latin typeface="Kalinga" panose="020B0502040204020203" pitchFamily="34" charset="0"/>
                <a:cs typeface="Kalinga" panose="020B0502040204020203" pitchFamily="34" charset="0"/>
              </a:rPr>
              <a:t>witnesses a </a:t>
            </a:r>
            <a:r>
              <a:rPr lang="en-US" dirty="0">
                <a:latin typeface="Kalinga" panose="020B0502040204020203" pitchFamily="34" charset="0"/>
                <a:cs typeface="Kalinga" panose="020B0502040204020203" pitchFamily="34" charset="0"/>
              </a:rPr>
              <a:t>conflict or incident </a:t>
            </a:r>
            <a:r>
              <a:rPr lang="en-US" dirty="0" smtClean="0">
                <a:latin typeface="Kalinga" panose="020B0502040204020203" pitchFamily="34" charset="0"/>
                <a:cs typeface="Kalinga" panose="020B0502040204020203" pitchFamily="34" charset="0"/>
              </a:rPr>
              <a:t>and takes action to </a:t>
            </a:r>
            <a:r>
              <a:rPr lang="en-US" dirty="0">
                <a:latin typeface="Kalinga" panose="020B0502040204020203" pitchFamily="34" charset="0"/>
                <a:cs typeface="Kalinga" panose="020B0502040204020203" pitchFamily="34" charset="0"/>
              </a:rPr>
              <a:t>stop the situation or help the </a:t>
            </a:r>
            <a:r>
              <a:rPr lang="en-US" dirty="0" smtClean="0">
                <a:latin typeface="Kalinga" panose="020B0502040204020203" pitchFamily="34" charset="0"/>
                <a:cs typeface="Kalinga" panose="020B0502040204020203" pitchFamily="34" charset="0"/>
              </a:rPr>
              <a:t>person in </a:t>
            </a:r>
            <a:r>
              <a:rPr lang="en-US" dirty="0">
                <a:latin typeface="Kalinga" panose="020B0502040204020203" pitchFamily="34" charset="0"/>
                <a:cs typeface="Kalinga" panose="020B0502040204020203" pitchFamily="34" charset="0"/>
              </a:rPr>
              <a:t>trouble.</a:t>
            </a:r>
          </a:p>
        </p:txBody>
      </p:sp>
      <p:sp>
        <p:nvSpPr>
          <p:cNvPr id="13" name="Rectangle 12"/>
          <p:cNvSpPr/>
          <p:nvPr/>
        </p:nvSpPr>
        <p:spPr>
          <a:xfrm>
            <a:off x="4066618" y="3048000"/>
            <a:ext cx="5537790" cy="3046988"/>
          </a:xfrm>
          <a:prstGeom prst="rect">
            <a:avLst/>
          </a:prstGeom>
        </p:spPr>
        <p:txBody>
          <a:bodyPr wrap="square">
            <a:spAutoFit/>
          </a:bodyPr>
          <a:lstStyle/>
          <a:p>
            <a:pPr marL="342900" indent="-342900">
              <a:lnSpc>
                <a:spcPct val="200000"/>
              </a:lnSpc>
              <a:buFont typeface="+mj-lt"/>
              <a:buAutoNum type="arabicPeriod"/>
            </a:pPr>
            <a:r>
              <a:rPr lang="en-US" sz="1600" dirty="0">
                <a:latin typeface="Kalinga" panose="020B0502040204020203" pitchFamily="34" charset="0"/>
                <a:cs typeface="Kalinga" panose="020B0502040204020203" pitchFamily="34" charset="0"/>
              </a:rPr>
              <a:t>Notice the event.</a:t>
            </a:r>
          </a:p>
          <a:p>
            <a:pPr marL="342900" indent="-342900">
              <a:lnSpc>
                <a:spcPct val="200000"/>
              </a:lnSpc>
              <a:buFont typeface="+mj-lt"/>
              <a:buAutoNum type="arabicPeriod"/>
            </a:pPr>
            <a:r>
              <a:rPr lang="en-US" sz="1600" dirty="0" smtClean="0">
                <a:latin typeface="Kalinga" panose="020B0502040204020203" pitchFamily="34" charset="0"/>
                <a:cs typeface="Kalinga" panose="020B0502040204020203" pitchFamily="34" charset="0"/>
              </a:rPr>
              <a:t>Determine </a:t>
            </a:r>
            <a:r>
              <a:rPr lang="en-US" sz="1600" dirty="0">
                <a:latin typeface="Kalinga" panose="020B0502040204020203" pitchFamily="34" charset="0"/>
                <a:cs typeface="Kalinga" panose="020B0502040204020203" pitchFamily="34" charset="0"/>
              </a:rPr>
              <a:t>whether the event is a problem or an emergency and how you can safely respond.</a:t>
            </a:r>
          </a:p>
          <a:p>
            <a:pPr marL="342900" indent="-342900">
              <a:lnSpc>
                <a:spcPct val="200000"/>
              </a:lnSpc>
              <a:buFont typeface="+mj-lt"/>
              <a:buAutoNum type="arabicPeriod"/>
            </a:pPr>
            <a:r>
              <a:rPr lang="en-US" sz="1600" dirty="0" smtClean="0">
                <a:latin typeface="Kalinga" panose="020B0502040204020203" pitchFamily="34" charset="0"/>
                <a:cs typeface="Kalinga" panose="020B0502040204020203" pitchFamily="34" charset="0"/>
              </a:rPr>
              <a:t>Assume </a:t>
            </a:r>
            <a:r>
              <a:rPr lang="en-US" sz="1600" dirty="0">
                <a:latin typeface="Kalinga" panose="020B0502040204020203" pitchFamily="34" charset="0"/>
                <a:cs typeface="Kalinga" panose="020B0502040204020203" pitchFamily="34" charset="0"/>
              </a:rPr>
              <a:t>responsibility.</a:t>
            </a:r>
          </a:p>
          <a:p>
            <a:pPr marL="342900" indent="-342900">
              <a:lnSpc>
                <a:spcPct val="200000"/>
              </a:lnSpc>
              <a:buFont typeface="+mj-lt"/>
              <a:buAutoNum type="arabicPeriod"/>
            </a:pPr>
            <a:r>
              <a:rPr lang="en-US" sz="1600" dirty="0" smtClean="0">
                <a:latin typeface="Kalinga" panose="020B0502040204020203" pitchFamily="34" charset="0"/>
                <a:cs typeface="Kalinga" panose="020B0502040204020203" pitchFamily="34" charset="0"/>
              </a:rPr>
              <a:t>Come </a:t>
            </a:r>
            <a:r>
              <a:rPr lang="en-US" sz="1600" dirty="0">
                <a:latin typeface="Kalinga" panose="020B0502040204020203" pitchFamily="34" charset="0"/>
                <a:cs typeface="Kalinga" panose="020B0502040204020203" pitchFamily="34" charset="0"/>
              </a:rPr>
              <a:t>up with a plan.</a:t>
            </a:r>
          </a:p>
          <a:p>
            <a:pPr marL="342900" indent="-342900">
              <a:lnSpc>
                <a:spcPct val="200000"/>
              </a:lnSpc>
              <a:buFont typeface="+mj-lt"/>
              <a:buAutoNum type="arabicPeriod"/>
            </a:pPr>
            <a:r>
              <a:rPr lang="en-US" sz="1600" dirty="0" smtClean="0">
                <a:latin typeface="Kalinga" panose="020B0502040204020203" pitchFamily="34" charset="0"/>
                <a:cs typeface="Kalinga" panose="020B0502040204020203" pitchFamily="34" charset="0"/>
              </a:rPr>
              <a:t>Take </a:t>
            </a:r>
            <a:r>
              <a:rPr lang="en-US" sz="1600" dirty="0">
                <a:latin typeface="Kalinga" panose="020B0502040204020203" pitchFamily="34" charset="0"/>
                <a:cs typeface="Kalinga" panose="020B0502040204020203" pitchFamily="34" charset="0"/>
              </a:rPr>
              <a:t>action to protect yourself and others.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5429" r="66616"/>
          <a:stretch/>
        </p:blipFill>
        <p:spPr>
          <a:xfrm>
            <a:off x="762000" y="2880615"/>
            <a:ext cx="3029945" cy="3381758"/>
          </a:xfrm>
          <a:prstGeom prst="rect">
            <a:avLst/>
          </a:prstGeom>
        </p:spPr>
      </p:pic>
      <p:cxnSp>
        <p:nvCxnSpPr>
          <p:cNvPr id="12" name="Straight Connector 11"/>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907" t="14179" r="26203" b="70895"/>
          <a:stretch/>
        </p:blipFill>
        <p:spPr>
          <a:xfrm>
            <a:off x="2414516" y="533400"/>
            <a:ext cx="4924568" cy="1363202"/>
          </a:xfrm>
          <a:prstGeom prst="rect">
            <a:avLst/>
          </a:prstGeom>
        </p:spPr>
      </p:pic>
    </p:spTree>
    <p:extLst>
      <p:ext uri="{BB962C8B-B14F-4D97-AF65-F5344CB8AC3E}">
        <p14:creationId xmlns:p14="http://schemas.microsoft.com/office/powerpoint/2010/main" val="3091226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907" t="14179" r="26203" b="70895"/>
          <a:stretch/>
        </p:blipFill>
        <p:spPr>
          <a:xfrm>
            <a:off x="2414516" y="533400"/>
            <a:ext cx="4924568" cy="136320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29786" r="15713" b="35107"/>
          <a:stretch/>
        </p:blipFill>
        <p:spPr>
          <a:xfrm>
            <a:off x="1591795" y="2347415"/>
            <a:ext cx="6570010" cy="3648714"/>
          </a:xfrm>
          <a:prstGeom prst="rect">
            <a:avLst/>
          </a:prstGeom>
        </p:spPr>
      </p:pic>
    </p:spTree>
    <p:extLst>
      <p:ext uri="{BB962C8B-B14F-4D97-AF65-F5344CB8AC3E}">
        <p14:creationId xmlns:p14="http://schemas.microsoft.com/office/powerpoint/2010/main" val="2459117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62" y="1524000"/>
            <a:ext cx="3024250" cy="4190908"/>
          </a:xfrm>
          <a:prstGeom prst="rect">
            <a:avLst/>
          </a:prstGeom>
        </p:spPr>
      </p:pic>
      <p:sp>
        <p:nvSpPr>
          <p:cNvPr id="83" name="object 83"/>
          <p:cNvSpPr/>
          <p:nvPr/>
        </p:nvSpPr>
        <p:spPr>
          <a:xfrm>
            <a:off x="4123261" y="2678185"/>
            <a:ext cx="4962463" cy="2514601"/>
          </a:xfrm>
          <a:custGeom>
            <a:avLst/>
            <a:gdLst/>
            <a:ahLst/>
            <a:cxnLst/>
            <a:rect l="l" t="t" r="r" b="b"/>
            <a:pathLst>
              <a:path w="7972425" h="5457825">
                <a:moveTo>
                  <a:pt x="0" y="0"/>
                </a:moveTo>
                <a:lnTo>
                  <a:pt x="7972298" y="0"/>
                </a:lnTo>
                <a:lnTo>
                  <a:pt x="7972298" y="5457824"/>
                </a:lnTo>
                <a:lnTo>
                  <a:pt x="0" y="5457824"/>
                </a:lnTo>
                <a:lnTo>
                  <a:pt x="0" y="0"/>
                </a:lnTo>
                <a:close/>
              </a:path>
            </a:pathLst>
          </a:custGeom>
          <a:solidFill>
            <a:schemeClr val="accent2"/>
          </a:solidFill>
        </p:spPr>
        <p:txBody>
          <a:bodyPr wrap="square" lIns="0" tIns="0" rIns="0" bIns="0" rtlCol="0"/>
          <a:lstStyle/>
          <a:p>
            <a:endParaRPr>
              <a:latin typeface="+mj-lt"/>
            </a:endParaRPr>
          </a:p>
        </p:txBody>
      </p:sp>
      <p:sp>
        <p:nvSpPr>
          <p:cNvPr id="96" name="object 96"/>
          <p:cNvSpPr txBox="1"/>
          <p:nvPr/>
        </p:nvSpPr>
        <p:spPr>
          <a:xfrm>
            <a:off x="4934413" y="3815857"/>
            <a:ext cx="3752387" cy="1107996"/>
          </a:xfrm>
          <a:prstGeom prst="rect">
            <a:avLst/>
          </a:prstGeom>
        </p:spPr>
        <p:txBody>
          <a:bodyPr vert="horz" wrap="square" lIns="0" tIns="0" rIns="0" bIns="0" rtlCol="0">
            <a:spAutoFit/>
          </a:bodyPr>
          <a:lstStyle/>
          <a:p>
            <a:pPr marL="12700">
              <a:lnSpc>
                <a:spcPct val="100000"/>
              </a:lnSpc>
            </a:pPr>
            <a:r>
              <a:rPr lang="en-US" dirty="0" smtClean="0">
                <a:solidFill>
                  <a:schemeClr val="bg1"/>
                </a:solidFill>
                <a:latin typeface="Kalinga" panose="020B0502040204020203" pitchFamily="34" charset="0"/>
                <a:cs typeface="Kalinga" panose="020B0502040204020203" pitchFamily="34" charset="0"/>
              </a:rPr>
              <a:t>of students in a national survey reported having a friend to let them know when they’ve had enough.</a:t>
            </a:r>
            <a:endParaRPr dirty="0">
              <a:solidFill>
                <a:schemeClr val="bg1"/>
              </a:solidFill>
              <a:latin typeface="Kalinga" panose="020B0502040204020203" pitchFamily="34" charset="0"/>
              <a:cs typeface="Kalinga" panose="020B0502040204020203" pitchFamily="34" charset="0"/>
            </a:endParaRPr>
          </a:p>
        </p:txBody>
      </p:sp>
      <p:sp>
        <p:nvSpPr>
          <p:cNvPr id="103" name="object 103"/>
          <p:cNvSpPr/>
          <p:nvPr/>
        </p:nvSpPr>
        <p:spPr>
          <a:xfrm rot="17487014">
            <a:off x="3491135" y="2656855"/>
            <a:ext cx="1049570" cy="1397635"/>
          </a:xfrm>
          <a:custGeom>
            <a:avLst/>
            <a:gdLst/>
            <a:ahLst/>
            <a:cxnLst/>
            <a:rect l="l" t="t" r="r" b="b"/>
            <a:pathLst>
              <a:path w="1000760" h="1397634">
                <a:moveTo>
                  <a:pt x="603089" y="0"/>
                </a:moveTo>
                <a:lnTo>
                  <a:pt x="1000328" y="1000269"/>
                </a:lnTo>
                <a:lnTo>
                  <a:pt x="0" y="1397532"/>
                </a:lnTo>
                <a:lnTo>
                  <a:pt x="603089" y="0"/>
                </a:lnTo>
                <a:close/>
              </a:path>
            </a:pathLst>
          </a:custGeom>
          <a:solidFill>
            <a:schemeClr val="accent2"/>
          </a:solidFill>
        </p:spPr>
        <p:txBody>
          <a:bodyPr wrap="square" lIns="0" tIns="0" rIns="0" bIns="0" rtlCol="0"/>
          <a:lstStyle/>
          <a:p>
            <a:endParaRPr>
              <a:latin typeface="+mj-lt"/>
            </a:endParaRPr>
          </a:p>
        </p:txBody>
      </p:sp>
      <p:sp>
        <p:nvSpPr>
          <p:cNvPr id="110" name="object 96"/>
          <p:cNvSpPr txBox="1"/>
          <p:nvPr/>
        </p:nvSpPr>
        <p:spPr>
          <a:xfrm>
            <a:off x="4879141" y="2989241"/>
            <a:ext cx="2204901" cy="830997"/>
          </a:xfrm>
          <a:prstGeom prst="rect">
            <a:avLst/>
          </a:prstGeom>
        </p:spPr>
        <p:txBody>
          <a:bodyPr vert="horz" wrap="square" lIns="0" tIns="0" rIns="0" bIns="0" rtlCol="0">
            <a:spAutoFit/>
          </a:bodyPr>
          <a:lstStyle/>
          <a:p>
            <a:pPr marL="12700">
              <a:lnSpc>
                <a:spcPct val="100000"/>
              </a:lnSpc>
            </a:pPr>
            <a:r>
              <a:rPr lang="en-US" sz="5400" b="1" dirty="0" smtClean="0">
                <a:solidFill>
                  <a:schemeClr val="bg1"/>
                </a:solidFill>
                <a:latin typeface="Kalinga" panose="020B0502040204020203" pitchFamily="34" charset="0"/>
                <a:cs typeface="Kalinga" panose="020B0502040204020203" pitchFamily="34" charset="0"/>
              </a:rPr>
              <a:t>44.6%</a:t>
            </a:r>
            <a:endParaRPr sz="5400" b="1" dirty="0">
              <a:solidFill>
                <a:schemeClr val="bg1"/>
              </a:solidFill>
              <a:latin typeface="Kalinga" panose="020B0502040204020203" pitchFamily="34" charset="0"/>
              <a:cs typeface="Kalinga" panose="020B0502040204020203" pitchFamily="34" charset="0"/>
            </a:endParaRP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11990" t="26679" r="18491" b="43501"/>
          <a:stretch/>
        </p:blipFill>
        <p:spPr>
          <a:xfrm>
            <a:off x="5562600" y="339725"/>
            <a:ext cx="4054896" cy="2319081"/>
          </a:xfrm>
          <a:prstGeom prst="rect">
            <a:avLst/>
          </a:prstGeom>
        </p:spPr>
      </p:pic>
      <p:cxnSp>
        <p:nvCxnSpPr>
          <p:cNvPr id="23" name="Straight Connector 22"/>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3709809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5300" y="2439918"/>
            <a:ext cx="8763000" cy="3754874"/>
          </a:xfrm>
          <a:prstGeom prst="rect">
            <a:avLst/>
          </a:prstGeom>
          <a:noFill/>
        </p:spPr>
        <p:txBody>
          <a:bodyPr wrap="square" rtlCol="0">
            <a:spAutoFit/>
          </a:bodyPr>
          <a:lstStyle/>
          <a:p>
            <a:pPr marL="457200" indent="-457200">
              <a:lnSpc>
                <a:spcPct val="150000"/>
              </a:lnSpc>
              <a:buBlip>
                <a:blip r:embed="rId3"/>
              </a:buBlip>
            </a:pPr>
            <a:r>
              <a:rPr lang="en-US" dirty="0" smtClean="0">
                <a:latin typeface="Kalinga" panose="020B0502040204020203" pitchFamily="34" charset="0"/>
                <a:cs typeface="Kalinga" panose="020B0502040204020203" pitchFamily="34" charset="0"/>
              </a:rPr>
              <a:t>Know </a:t>
            </a:r>
            <a:r>
              <a:rPr lang="en-US" dirty="0">
                <a:latin typeface="Kalinga" panose="020B0502040204020203" pitchFamily="34" charset="0"/>
                <a:cs typeface="Kalinga" panose="020B0502040204020203" pitchFamily="34" charset="0"/>
              </a:rPr>
              <a:t>the law and only drink if you’re of legal age</a:t>
            </a:r>
            <a:r>
              <a:rPr lang="en-US" dirty="0" smtClean="0">
                <a:latin typeface="Kalinga" panose="020B0502040204020203" pitchFamily="34" charset="0"/>
                <a:cs typeface="Kalinga" panose="020B0502040204020203" pitchFamily="34" charset="0"/>
              </a:rPr>
              <a:t>.</a:t>
            </a:r>
          </a:p>
          <a:p>
            <a:pPr marL="457200" indent="-457200">
              <a:lnSpc>
                <a:spcPct val="150000"/>
              </a:lnSpc>
              <a:buBlip>
                <a:blip r:embed="rId3"/>
              </a:buBlip>
            </a:pPr>
            <a:r>
              <a:rPr lang="en-US" dirty="0" smtClean="0">
                <a:latin typeface="Kalinga" panose="020B0502040204020203" pitchFamily="34" charset="0"/>
                <a:cs typeface="Kalinga" panose="020B0502040204020203" pitchFamily="34" charset="0"/>
              </a:rPr>
              <a:t>Know </a:t>
            </a:r>
            <a:r>
              <a:rPr lang="en-US" dirty="0">
                <a:latin typeface="Kalinga" panose="020B0502040204020203" pitchFamily="34" charset="0"/>
                <a:cs typeface="Kalinga" panose="020B0502040204020203" pitchFamily="34" charset="0"/>
              </a:rPr>
              <a:t>what a standard drink size is so you can accurately track how much you are </a:t>
            </a:r>
            <a:r>
              <a:rPr lang="en-US" dirty="0" smtClean="0">
                <a:latin typeface="Kalinga" panose="020B0502040204020203" pitchFamily="34" charset="0"/>
                <a:cs typeface="Kalinga" panose="020B0502040204020203" pitchFamily="34" charset="0"/>
              </a:rPr>
              <a:t>drinking.</a:t>
            </a:r>
          </a:p>
          <a:p>
            <a:pPr marL="457200" indent="-457200">
              <a:lnSpc>
                <a:spcPct val="150000"/>
              </a:lnSpc>
              <a:buBlip>
                <a:blip r:embed="rId3"/>
              </a:buBlip>
            </a:pPr>
            <a:r>
              <a:rPr lang="en-US" dirty="0" smtClean="0">
                <a:latin typeface="Kalinga" panose="020B0502040204020203" pitchFamily="34" charset="0"/>
                <a:cs typeface="Kalinga" panose="020B0502040204020203" pitchFamily="34" charset="0"/>
              </a:rPr>
              <a:t>Pace </a:t>
            </a:r>
            <a:r>
              <a:rPr lang="en-US" dirty="0">
                <a:latin typeface="Kalinga" panose="020B0502040204020203" pitchFamily="34" charset="0"/>
                <a:cs typeface="Kalinga" panose="020B0502040204020203" pitchFamily="34" charset="0"/>
              </a:rPr>
              <a:t>yourself and don’t consume more than one standard drink every hour</a:t>
            </a:r>
            <a:r>
              <a:rPr lang="en-US" dirty="0" smtClean="0">
                <a:latin typeface="Kalinga" panose="020B0502040204020203" pitchFamily="34" charset="0"/>
                <a:cs typeface="Kalinga" panose="020B0502040204020203" pitchFamily="34" charset="0"/>
              </a:rPr>
              <a:t>.</a:t>
            </a:r>
          </a:p>
          <a:p>
            <a:pPr marL="457200" indent="-457200">
              <a:lnSpc>
                <a:spcPct val="150000"/>
              </a:lnSpc>
              <a:buBlip>
                <a:blip r:embed="rId3"/>
              </a:buBlip>
            </a:pPr>
            <a:r>
              <a:rPr lang="en-US" dirty="0" smtClean="0">
                <a:latin typeface="Kalinga" panose="020B0502040204020203" pitchFamily="34" charset="0"/>
                <a:cs typeface="Kalinga" panose="020B0502040204020203" pitchFamily="34" charset="0"/>
              </a:rPr>
              <a:t>Alternate </a:t>
            </a:r>
            <a:r>
              <a:rPr lang="en-US" dirty="0">
                <a:latin typeface="Kalinga" panose="020B0502040204020203" pitchFamily="34" charset="0"/>
                <a:cs typeface="Kalinga" panose="020B0502040204020203" pitchFamily="34" charset="0"/>
              </a:rPr>
              <a:t>between a non-alcoholic beverage, water and food</a:t>
            </a:r>
            <a:r>
              <a:rPr lang="en-US" dirty="0" smtClean="0">
                <a:latin typeface="Kalinga" panose="020B0502040204020203" pitchFamily="34" charset="0"/>
                <a:cs typeface="Kalinga" panose="020B0502040204020203" pitchFamily="34" charset="0"/>
              </a:rPr>
              <a:t>.</a:t>
            </a:r>
          </a:p>
          <a:p>
            <a:pPr marL="457200" indent="-457200">
              <a:lnSpc>
                <a:spcPct val="150000"/>
              </a:lnSpc>
              <a:buBlip>
                <a:blip r:embed="rId3"/>
              </a:buBlip>
            </a:pPr>
            <a:r>
              <a:rPr lang="en-US" dirty="0" smtClean="0">
                <a:latin typeface="Kalinga" panose="020B0502040204020203" pitchFamily="34" charset="0"/>
                <a:cs typeface="Kalinga" panose="020B0502040204020203" pitchFamily="34" charset="0"/>
              </a:rPr>
              <a:t>Don’t </a:t>
            </a:r>
            <a:r>
              <a:rPr lang="en-US" dirty="0">
                <a:latin typeface="Kalinga" panose="020B0502040204020203" pitchFamily="34" charset="0"/>
                <a:cs typeface="Kalinga" panose="020B0502040204020203" pitchFamily="34" charset="0"/>
              </a:rPr>
              <a:t>drink on an empty stomach. Eat foods high in protein before, during and after you drink.</a:t>
            </a:r>
          </a:p>
          <a:p>
            <a:pPr marL="457200" indent="-457200">
              <a:lnSpc>
                <a:spcPct val="150000"/>
              </a:lnSpc>
              <a:buBlip>
                <a:blip r:embed="rId3"/>
              </a:buBlip>
            </a:pPr>
            <a:endParaRPr lang="en-US" sz="1600" dirty="0">
              <a:latin typeface="Kalinga" panose="020B0502040204020203" pitchFamily="34" charset="0"/>
              <a:cs typeface="Kalinga" panose="020B0502040204020203" pitchFamily="34" charset="0"/>
            </a:endParaRPr>
          </a:p>
        </p:txBody>
      </p:sp>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9565" b="56181"/>
          <a:stretch/>
        </p:blipFill>
        <p:spPr>
          <a:xfrm>
            <a:off x="2133600" y="537929"/>
            <a:ext cx="5486400" cy="1774250"/>
          </a:xfrm>
          <a:prstGeom prst="rect">
            <a:avLst/>
          </a:prstGeom>
        </p:spPr>
      </p:pic>
      <p:cxnSp>
        <p:nvCxnSpPr>
          <p:cNvPr id="13" name="Straight Connector 12"/>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18743331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 y="2615148"/>
            <a:ext cx="5829300" cy="3785652"/>
          </a:xfrm>
          <a:prstGeom prst="rect">
            <a:avLst/>
          </a:prstGeom>
          <a:noFill/>
        </p:spPr>
        <p:txBody>
          <a:bodyPr wrap="square" rtlCol="0">
            <a:spAutoFit/>
          </a:bodyPr>
          <a:lstStyle/>
          <a:p>
            <a:pPr marL="457200" indent="-457200">
              <a:lnSpc>
                <a:spcPct val="150000"/>
              </a:lnSpc>
              <a:buBlip>
                <a:blip r:embed="rId3"/>
              </a:buBlip>
            </a:pPr>
            <a:r>
              <a:rPr lang="en-US" dirty="0">
                <a:latin typeface="Kalinga" panose="020B0502040204020203" pitchFamily="34" charset="0"/>
                <a:cs typeface="Kalinga" panose="020B0502040204020203" pitchFamily="34" charset="0"/>
              </a:rPr>
              <a:t>Stick to the plan you made in advance and get home safely.</a:t>
            </a:r>
          </a:p>
          <a:p>
            <a:pPr marL="457200" indent="-457200">
              <a:lnSpc>
                <a:spcPct val="150000"/>
              </a:lnSpc>
              <a:buBlip>
                <a:blip r:embed="rId3"/>
              </a:buBlip>
            </a:pPr>
            <a:r>
              <a:rPr lang="en-US" dirty="0" smtClean="0">
                <a:latin typeface="Kalinga" panose="020B0502040204020203" pitchFamily="34" charset="0"/>
                <a:cs typeface="Kalinga" panose="020B0502040204020203" pitchFamily="34" charset="0"/>
              </a:rPr>
              <a:t>Remember </a:t>
            </a:r>
            <a:r>
              <a:rPr lang="en-US" dirty="0">
                <a:latin typeface="Kalinga" panose="020B0502040204020203" pitchFamily="34" charset="0"/>
                <a:cs typeface="Kalinga" panose="020B0502040204020203" pitchFamily="34" charset="0"/>
              </a:rPr>
              <a:t>that only time will </a:t>
            </a:r>
            <a:r>
              <a:rPr lang="en-US" dirty="0" smtClean="0">
                <a:latin typeface="Kalinga" panose="020B0502040204020203" pitchFamily="34" charset="0"/>
                <a:cs typeface="Kalinga" panose="020B0502040204020203" pitchFamily="34" charset="0"/>
              </a:rPr>
              <a:t>lower your BAC.</a:t>
            </a:r>
            <a:endParaRPr lang="en-US" dirty="0">
              <a:latin typeface="Kalinga" panose="020B0502040204020203" pitchFamily="34" charset="0"/>
              <a:cs typeface="Kalinga" panose="020B0502040204020203" pitchFamily="34" charset="0"/>
            </a:endParaRPr>
          </a:p>
          <a:p>
            <a:pPr marL="457200" indent="-457200">
              <a:lnSpc>
                <a:spcPct val="150000"/>
              </a:lnSpc>
              <a:buBlip>
                <a:blip r:embed="rId3"/>
              </a:buBlip>
            </a:pPr>
            <a:r>
              <a:rPr lang="en-US" dirty="0" smtClean="0">
                <a:latin typeface="Kalinga" panose="020B0502040204020203" pitchFamily="34" charset="0"/>
                <a:cs typeface="Kalinga" panose="020B0502040204020203" pitchFamily="34" charset="0"/>
              </a:rPr>
              <a:t>Understand </a:t>
            </a:r>
            <a:r>
              <a:rPr lang="en-US" dirty="0">
                <a:latin typeface="Kalinga" panose="020B0502040204020203" pitchFamily="34" charset="0"/>
                <a:cs typeface="Kalinga" panose="020B0502040204020203" pitchFamily="34" charset="0"/>
              </a:rPr>
              <a:t>that alcohol affects men and women differently.</a:t>
            </a:r>
          </a:p>
          <a:p>
            <a:pPr marL="457200" indent="-457200">
              <a:lnSpc>
                <a:spcPct val="150000"/>
              </a:lnSpc>
              <a:buBlip>
                <a:blip r:embed="rId3"/>
              </a:buBlip>
            </a:pPr>
            <a:r>
              <a:rPr lang="en-US" dirty="0" smtClean="0">
                <a:latin typeface="Kalinga" panose="020B0502040204020203" pitchFamily="34" charset="0"/>
                <a:cs typeface="Kalinga" panose="020B0502040204020203" pitchFamily="34" charset="0"/>
              </a:rPr>
              <a:t>Never </a:t>
            </a:r>
            <a:r>
              <a:rPr lang="en-US" dirty="0">
                <a:latin typeface="Kalinga" panose="020B0502040204020203" pitchFamily="34" charset="0"/>
                <a:cs typeface="Kalinga" panose="020B0502040204020203" pitchFamily="34" charset="0"/>
              </a:rPr>
              <a:t>give your friends a hard time if they choose not to drink.</a:t>
            </a:r>
          </a:p>
          <a:p>
            <a:pPr marL="457200" indent="-457200">
              <a:lnSpc>
                <a:spcPct val="150000"/>
              </a:lnSpc>
              <a:buBlip>
                <a:blip r:embed="rId3"/>
              </a:buBlip>
            </a:pPr>
            <a:r>
              <a:rPr lang="en-US" dirty="0" smtClean="0">
                <a:latin typeface="Kalinga" panose="020B0502040204020203" pitchFamily="34" charset="0"/>
                <a:cs typeface="Kalinga" panose="020B0502040204020203" pitchFamily="34" charset="0"/>
              </a:rPr>
              <a:t>Never </a:t>
            </a:r>
            <a:r>
              <a:rPr lang="en-US" dirty="0">
                <a:latin typeface="Kalinga" panose="020B0502040204020203" pitchFamily="34" charset="0"/>
                <a:cs typeface="Kalinga" panose="020B0502040204020203" pitchFamily="34" charset="0"/>
              </a:rPr>
              <a:t>drink and drive.</a:t>
            </a:r>
          </a:p>
          <a:p>
            <a:pPr marL="457200" indent="-457200">
              <a:lnSpc>
                <a:spcPct val="150000"/>
              </a:lnSpc>
              <a:buBlip>
                <a:blip r:embed="rId3"/>
              </a:buBlip>
            </a:pPr>
            <a:endParaRPr lang="en-US" sz="1600" dirty="0">
              <a:latin typeface="Kalinga" panose="020B0502040204020203" pitchFamily="34" charset="0"/>
              <a:cs typeface="Kalinga" panose="020B0502040204020203" pitchFamily="34" charset="0"/>
            </a:endParaRPr>
          </a:p>
        </p:txBody>
      </p:sp>
      <p:sp>
        <p:nvSpPr>
          <p:cNvPr id="6" name="object 6"/>
          <p:cNvSpPr/>
          <p:nvPr/>
        </p:nvSpPr>
        <p:spPr>
          <a:xfrm>
            <a:off x="9525365" y="1431180"/>
            <a:ext cx="228600" cy="401955"/>
          </a:xfrm>
          <a:custGeom>
            <a:avLst/>
            <a:gdLst/>
            <a:ahLst/>
            <a:cxnLst/>
            <a:rect l="l" t="t" r="r" b="b"/>
            <a:pathLst>
              <a:path w="228600" h="401955">
                <a:moveTo>
                  <a:pt x="228234" y="399771"/>
                </a:moveTo>
                <a:lnTo>
                  <a:pt x="213429" y="401445"/>
                </a:lnTo>
                <a:lnTo>
                  <a:pt x="193814" y="401704"/>
                </a:lnTo>
                <a:lnTo>
                  <a:pt x="174077" y="400016"/>
                </a:lnTo>
                <a:lnTo>
                  <a:pt x="135740" y="391007"/>
                </a:lnTo>
                <a:lnTo>
                  <a:pt x="99926" y="374621"/>
                </a:lnTo>
                <a:lnTo>
                  <a:pt x="67949" y="351620"/>
                </a:lnTo>
                <a:lnTo>
                  <a:pt x="41125" y="322770"/>
                </a:lnTo>
                <a:lnTo>
                  <a:pt x="20376" y="289280"/>
                </a:lnTo>
                <a:lnTo>
                  <a:pt x="6626" y="252359"/>
                </a:lnTo>
                <a:lnTo>
                  <a:pt x="264" y="213477"/>
                </a:lnTo>
                <a:lnTo>
                  <a:pt x="0" y="193853"/>
                </a:lnTo>
                <a:lnTo>
                  <a:pt x="1680" y="174106"/>
                </a:lnTo>
                <a:lnTo>
                  <a:pt x="10673" y="135752"/>
                </a:lnTo>
                <a:lnTo>
                  <a:pt x="27041" y="99924"/>
                </a:lnTo>
                <a:lnTo>
                  <a:pt x="50020" y="67938"/>
                </a:lnTo>
                <a:lnTo>
                  <a:pt x="78848" y="41109"/>
                </a:lnTo>
                <a:lnTo>
                  <a:pt x="112315" y="20359"/>
                </a:lnTo>
                <a:lnTo>
                  <a:pt x="149214" y="6612"/>
                </a:lnTo>
                <a:lnTo>
                  <a:pt x="188073" y="258"/>
                </a:lnTo>
                <a:lnTo>
                  <a:pt x="207687" y="0"/>
                </a:lnTo>
                <a:lnTo>
                  <a:pt x="227425" y="1687"/>
                </a:lnTo>
                <a:lnTo>
                  <a:pt x="228234" y="1835"/>
                </a:lnTo>
                <a:lnTo>
                  <a:pt x="228234" y="399771"/>
                </a:lnTo>
                <a:close/>
              </a:path>
            </a:pathLst>
          </a:custGeom>
          <a:solidFill>
            <a:srgbClr val="FFFFFF"/>
          </a:solidFill>
        </p:spPr>
        <p:txBody>
          <a:bodyPr wrap="square" lIns="0" tIns="0" rIns="0" bIns="0" rtlCol="0"/>
          <a:lstStyle/>
          <a:p>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9565" b="56181"/>
          <a:stretch/>
        </p:blipFill>
        <p:spPr>
          <a:xfrm>
            <a:off x="2133600" y="537929"/>
            <a:ext cx="5486400" cy="1774250"/>
          </a:xfrm>
          <a:prstGeom prst="rect">
            <a:avLst/>
          </a:prstGeom>
        </p:spPr>
      </p:pic>
      <p:cxnSp>
        <p:nvCxnSpPr>
          <p:cNvPr id="13" name="Straight Connector 12"/>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5596" t="22409" r="3924" b="20687"/>
          <a:stretch/>
        </p:blipFill>
        <p:spPr>
          <a:xfrm>
            <a:off x="6329149" y="3252715"/>
            <a:ext cx="2661250" cy="2510517"/>
          </a:xfrm>
          <a:prstGeom prst="rect">
            <a:avLst/>
          </a:prstGeom>
        </p:spPr>
      </p:pic>
    </p:spTree>
    <p:extLst>
      <p:ext uri="{BB962C8B-B14F-4D97-AF65-F5344CB8AC3E}">
        <p14:creationId xmlns:p14="http://schemas.microsoft.com/office/powerpoint/2010/main" val="1696973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873049" y="1717143"/>
            <a:ext cx="760095" cy="681355"/>
          </a:xfrm>
          <a:custGeom>
            <a:avLst/>
            <a:gdLst/>
            <a:ahLst/>
            <a:cxnLst/>
            <a:rect l="l" t="t" r="r" b="b"/>
            <a:pathLst>
              <a:path w="760095" h="681354">
                <a:moveTo>
                  <a:pt x="652729" y="680757"/>
                </a:moveTo>
                <a:lnTo>
                  <a:pt x="593415" y="662896"/>
                </a:lnTo>
                <a:lnTo>
                  <a:pt x="553223" y="613760"/>
                </a:lnTo>
                <a:lnTo>
                  <a:pt x="523303" y="551041"/>
                </a:lnTo>
                <a:lnTo>
                  <a:pt x="487850" y="494566"/>
                </a:lnTo>
                <a:lnTo>
                  <a:pt x="448094" y="444077"/>
                </a:lnTo>
                <a:lnTo>
                  <a:pt x="405267" y="399315"/>
                </a:lnTo>
                <a:lnTo>
                  <a:pt x="360602" y="360024"/>
                </a:lnTo>
                <a:lnTo>
                  <a:pt x="315330" y="325944"/>
                </a:lnTo>
                <a:lnTo>
                  <a:pt x="270683" y="296817"/>
                </a:lnTo>
                <a:lnTo>
                  <a:pt x="227893" y="272386"/>
                </a:lnTo>
                <a:lnTo>
                  <a:pt x="188192" y="252391"/>
                </a:lnTo>
                <a:lnTo>
                  <a:pt x="152811" y="236574"/>
                </a:lnTo>
                <a:lnTo>
                  <a:pt x="99941" y="216444"/>
                </a:lnTo>
                <a:lnTo>
                  <a:pt x="79135" y="209930"/>
                </a:lnTo>
                <a:lnTo>
                  <a:pt x="40841" y="191299"/>
                </a:lnTo>
                <a:lnTo>
                  <a:pt x="13647" y="160506"/>
                </a:lnTo>
                <a:lnTo>
                  <a:pt x="0" y="121746"/>
                </a:lnTo>
                <a:lnTo>
                  <a:pt x="2342" y="79212"/>
                </a:lnTo>
                <a:lnTo>
                  <a:pt x="21023" y="40907"/>
                </a:lnTo>
                <a:lnTo>
                  <a:pt x="51909" y="13680"/>
                </a:lnTo>
                <a:lnTo>
                  <a:pt x="90766" y="0"/>
                </a:lnTo>
                <a:lnTo>
                  <a:pt x="133361" y="2332"/>
                </a:lnTo>
                <a:lnTo>
                  <a:pt x="174060" y="14889"/>
                </a:lnTo>
                <a:lnTo>
                  <a:pt x="230322" y="36106"/>
                </a:lnTo>
                <a:lnTo>
                  <a:pt x="303316" y="69332"/>
                </a:lnTo>
                <a:lnTo>
                  <a:pt x="344328" y="90914"/>
                </a:lnTo>
                <a:lnTo>
                  <a:pt x="387410" y="116055"/>
                </a:lnTo>
                <a:lnTo>
                  <a:pt x="431860" y="144941"/>
                </a:lnTo>
                <a:lnTo>
                  <a:pt x="476972" y="177759"/>
                </a:lnTo>
                <a:lnTo>
                  <a:pt x="522042" y="214693"/>
                </a:lnTo>
                <a:lnTo>
                  <a:pt x="566368" y="255930"/>
                </a:lnTo>
                <a:lnTo>
                  <a:pt x="609243" y="301655"/>
                </a:lnTo>
                <a:lnTo>
                  <a:pt x="649965" y="352055"/>
                </a:lnTo>
                <a:lnTo>
                  <a:pt x="687830" y="407314"/>
                </a:lnTo>
                <a:lnTo>
                  <a:pt x="722133" y="467618"/>
                </a:lnTo>
                <a:lnTo>
                  <a:pt x="752170" y="533154"/>
                </a:lnTo>
                <a:lnTo>
                  <a:pt x="760052" y="575022"/>
                </a:lnTo>
                <a:lnTo>
                  <a:pt x="751552" y="615261"/>
                </a:lnTo>
                <a:lnTo>
                  <a:pt x="728574" y="649374"/>
                </a:lnTo>
                <a:lnTo>
                  <a:pt x="693022" y="672861"/>
                </a:lnTo>
                <a:lnTo>
                  <a:pt x="662833" y="680277"/>
                </a:lnTo>
                <a:lnTo>
                  <a:pt x="652729" y="680757"/>
                </a:lnTo>
                <a:close/>
              </a:path>
            </a:pathLst>
          </a:custGeom>
          <a:solidFill>
            <a:schemeClr val="accent2"/>
          </a:solidFill>
        </p:spPr>
        <p:txBody>
          <a:bodyPr wrap="square" lIns="0" tIns="0" rIns="0" bIns="0" rtlCol="0"/>
          <a:lstStyle/>
          <a:p>
            <a:endParaRPr/>
          </a:p>
        </p:txBody>
      </p:sp>
      <p:sp>
        <p:nvSpPr>
          <p:cNvPr id="4" name="object 4"/>
          <p:cNvSpPr/>
          <p:nvPr/>
        </p:nvSpPr>
        <p:spPr>
          <a:xfrm>
            <a:off x="7591455" y="1371600"/>
            <a:ext cx="2162175" cy="3475990"/>
          </a:xfrm>
          <a:custGeom>
            <a:avLst/>
            <a:gdLst/>
            <a:ahLst/>
            <a:cxnLst/>
            <a:rect l="l" t="t" r="r" b="b"/>
            <a:pathLst>
              <a:path w="2162175" h="3475990">
                <a:moveTo>
                  <a:pt x="1195621" y="3475688"/>
                </a:moveTo>
                <a:lnTo>
                  <a:pt x="1195092" y="3475688"/>
                </a:lnTo>
                <a:lnTo>
                  <a:pt x="1097499" y="3461384"/>
                </a:lnTo>
                <a:lnTo>
                  <a:pt x="1003492" y="3432778"/>
                </a:lnTo>
                <a:lnTo>
                  <a:pt x="959128" y="3404171"/>
                </a:lnTo>
                <a:lnTo>
                  <a:pt x="917161" y="3375565"/>
                </a:lnTo>
                <a:lnTo>
                  <a:pt x="878071" y="3339807"/>
                </a:lnTo>
                <a:lnTo>
                  <a:pt x="678522" y="3139561"/>
                </a:lnTo>
                <a:lnTo>
                  <a:pt x="643757" y="3103803"/>
                </a:lnTo>
                <a:lnTo>
                  <a:pt x="613919" y="3060894"/>
                </a:lnTo>
                <a:lnTo>
                  <a:pt x="589162" y="3017984"/>
                </a:lnTo>
                <a:lnTo>
                  <a:pt x="569639" y="2975074"/>
                </a:lnTo>
                <a:lnTo>
                  <a:pt x="555504" y="2925013"/>
                </a:lnTo>
                <a:lnTo>
                  <a:pt x="546910" y="2874951"/>
                </a:lnTo>
                <a:lnTo>
                  <a:pt x="544011" y="2824890"/>
                </a:lnTo>
                <a:lnTo>
                  <a:pt x="544011" y="2617493"/>
                </a:lnTo>
                <a:lnTo>
                  <a:pt x="542502" y="2560280"/>
                </a:lnTo>
                <a:lnTo>
                  <a:pt x="538095" y="2503067"/>
                </a:lnTo>
                <a:lnTo>
                  <a:pt x="530971" y="2453006"/>
                </a:lnTo>
                <a:lnTo>
                  <a:pt x="521311" y="2395793"/>
                </a:lnTo>
                <a:lnTo>
                  <a:pt x="509297" y="2352883"/>
                </a:lnTo>
                <a:lnTo>
                  <a:pt x="495110" y="2302822"/>
                </a:lnTo>
                <a:lnTo>
                  <a:pt x="478931" y="2259912"/>
                </a:lnTo>
                <a:lnTo>
                  <a:pt x="460940" y="2209851"/>
                </a:lnTo>
                <a:lnTo>
                  <a:pt x="441320" y="2166941"/>
                </a:lnTo>
                <a:lnTo>
                  <a:pt x="420250" y="2131183"/>
                </a:lnTo>
                <a:lnTo>
                  <a:pt x="397913" y="2088273"/>
                </a:lnTo>
                <a:lnTo>
                  <a:pt x="374489" y="2045363"/>
                </a:lnTo>
                <a:lnTo>
                  <a:pt x="350160" y="2009605"/>
                </a:lnTo>
                <a:lnTo>
                  <a:pt x="325107" y="1966696"/>
                </a:lnTo>
                <a:lnTo>
                  <a:pt x="299510" y="1923786"/>
                </a:lnTo>
                <a:lnTo>
                  <a:pt x="248318" y="1852270"/>
                </a:lnTo>
                <a:lnTo>
                  <a:pt x="223188" y="1809360"/>
                </a:lnTo>
                <a:lnTo>
                  <a:pt x="198370" y="1773602"/>
                </a:lnTo>
                <a:lnTo>
                  <a:pt x="174077" y="1730692"/>
                </a:lnTo>
                <a:lnTo>
                  <a:pt x="150517" y="1687782"/>
                </a:lnTo>
                <a:lnTo>
                  <a:pt x="127902" y="1652024"/>
                </a:lnTo>
                <a:lnTo>
                  <a:pt x="106442" y="1609114"/>
                </a:lnTo>
                <a:lnTo>
                  <a:pt x="86347" y="1566205"/>
                </a:lnTo>
                <a:lnTo>
                  <a:pt x="67828" y="1516143"/>
                </a:lnTo>
                <a:lnTo>
                  <a:pt x="51096" y="1473234"/>
                </a:lnTo>
                <a:lnTo>
                  <a:pt x="36360" y="1423172"/>
                </a:lnTo>
                <a:lnTo>
                  <a:pt x="23831" y="1380263"/>
                </a:lnTo>
                <a:lnTo>
                  <a:pt x="13721" y="1323050"/>
                </a:lnTo>
                <a:lnTo>
                  <a:pt x="6238" y="1272988"/>
                </a:lnTo>
                <a:lnTo>
                  <a:pt x="1594" y="1215775"/>
                </a:lnTo>
                <a:lnTo>
                  <a:pt x="0" y="1158562"/>
                </a:lnTo>
                <a:lnTo>
                  <a:pt x="998" y="1115653"/>
                </a:lnTo>
                <a:lnTo>
                  <a:pt x="3970" y="1065591"/>
                </a:lnTo>
                <a:lnTo>
                  <a:pt x="8874" y="1022681"/>
                </a:lnTo>
                <a:lnTo>
                  <a:pt x="15673" y="972620"/>
                </a:lnTo>
                <a:lnTo>
                  <a:pt x="24328" y="929710"/>
                </a:lnTo>
                <a:lnTo>
                  <a:pt x="34800" y="879649"/>
                </a:lnTo>
                <a:lnTo>
                  <a:pt x="47051" y="836739"/>
                </a:lnTo>
                <a:lnTo>
                  <a:pt x="61041" y="793830"/>
                </a:lnTo>
                <a:lnTo>
                  <a:pt x="76732" y="750920"/>
                </a:lnTo>
                <a:lnTo>
                  <a:pt x="94085" y="708010"/>
                </a:lnTo>
                <a:lnTo>
                  <a:pt x="113061" y="665100"/>
                </a:lnTo>
                <a:lnTo>
                  <a:pt x="133622" y="629342"/>
                </a:lnTo>
                <a:lnTo>
                  <a:pt x="155729" y="586432"/>
                </a:lnTo>
                <a:lnTo>
                  <a:pt x="179343" y="550674"/>
                </a:lnTo>
                <a:lnTo>
                  <a:pt x="204426" y="507765"/>
                </a:lnTo>
                <a:lnTo>
                  <a:pt x="230938" y="472007"/>
                </a:lnTo>
                <a:lnTo>
                  <a:pt x="258841" y="436248"/>
                </a:lnTo>
                <a:lnTo>
                  <a:pt x="288096" y="400490"/>
                </a:lnTo>
                <a:lnTo>
                  <a:pt x="318664" y="371884"/>
                </a:lnTo>
                <a:lnTo>
                  <a:pt x="350507" y="336126"/>
                </a:lnTo>
                <a:lnTo>
                  <a:pt x="383586" y="307519"/>
                </a:lnTo>
                <a:lnTo>
                  <a:pt x="417862" y="278913"/>
                </a:lnTo>
                <a:lnTo>
                  <a:pt x="453296" y="250306"/>
                </a:lnTo>
                <a:lnTo>
                  <a:pt x="489850" y="221700"/>
                </a:lnTo>
                <a:lnTo>
                  <a:pt x="527484" y="193093"/>
                </a:lnTo>
                <a:lnTo>
                  <a:pt x="566161" y="171638"/>
                </a:lnTo>
                <a:lnTo>
                  <a:pt x="605841" y="150184"/>
                </a:lnTo>
                <a:lnTo>
                  <a:pt x="646486" y="128729"/>
                </a:lnTo>
                <a:lnTo>
                  <a:pt x="688057" y="107274"/>
                </a:lnTo>
                <a:lnTo>
                  <a:pt x="730515" y="85819"/>
                </a:lnTo>
                <a:lnTo>
                  <a:pt x="773821" y="71516"/>
                </a:lnTo>
                <a:lnTo>
                  <a:pt x="908441" y="28606"/>
                </a:lnTo>
                <a:lnTo>
                  <a:pt x="1097462" y="0"/>
                </a:lnTo>
                <a:lnTo>
                  <a:pt x="1293252" y="0"/>
                </a:lnTo>
                <a:lnTo>
                  <a:pt x="1482273" y="28606"/>
                </a:lnTo>
                <a:lnTo>
                  <a:pt x="1616893" y="71516"/>
                </a:lnTo>
                <a:lnTo>
                  <a:pt x="1660200" y="85819"/>
                </a:lnTo>
                <a:lnTo>
                  <a:pt x="1702657" y="107274"/>
                </a:lnTo>
                <a:lnTo>
                  <a:pt x="1744228" y="128729"/>
                </a:lnTo>
                <a:lnTo>
                  <a:pt x="1784873" y="150184"/>
                </a:lnTo>
                <a:lnTo>
                  <a:pt x="1824553" y="171638"/>
                </a:lnTo>
                <a:lnTo>
                  <a:pt x="1863230" y="193093"/>
                </a:lnTo>
                <a:lnTo>
                  <a:pt x="1891456" y="214548"/>
                </a:lnTo>
                <a:lnTo>
                  <a:pt x="1098237" y="214548"/>
                </a:lnTo>
                <a:lnTo>
                  <a:pt x="957694" y="236003"/>
                </a:lnTo>
                <a:lnTo>
                  <a:pt x="868097" y="264610"/>
                </a:lnTo>
                <a:lnTo>
                  <a:pt x="824698" y="278913"/>
                </a:lnTo>
                <a:lnTo>
                  <a:pt x="782307" y="300368"/>
                </a:lnTo>
                <a:lnTo>
                  <a:pt x="740982" y="321822"/>
                </a:lnTo>
                <a:lnTo>
                  <a:pt x="700778" y="343277"/>
                </a:lnTo>
                <a:lnTo>
                  <a:pt x="661752" y="364732"/>
                </a:lnTo>
                <a:lnTo>
                  <a:pt x="623962" y="386187"/>
                </a:lnTo>
                <a:lnTo>
                  <a:pt x="587463" y="414794"/>
                </a:lnTo>
                <a:lnTo>
                  <a:pt x="552312" y="443400"/>
                </a:lnTo>
                <a:lnTo>
                  <a:pt x="518566" y="472007"/>
                </a:lnTo>
                <a:lnTo>
                  <a:pt x="486282" y="507765"/>
                </a:lnTo>
                <a:lnTo>
                  <a:pt x="455515" y="536371"/>
                </a:lnTo>
                <a:lnTo>
                  <a:pt x="426323" y="572129"/>
                </a:lnTo>
                <a:lnTo>
                  <a:pt x="398763" y="607887"/>
                </a:lnTo>
                <a:lnTo>
                  <a:pt x="372890" y="643645"/>
                </a:lnTo>
                <a:lnTo>
                  <a:pt x="348762" y="679404"/>
                </a:lnTo>
                <a:lnTo>
                  <a:pt x="326435" y="722313"/>
                </a:lnTo>
                <a:lnTo>
                  <a:pt x="305965" y="758071"/>
                </a:lnTo>
                <a:lnTo>
                  <a:pt x="287411" y="800981"/>
                </a:lnTo>
                <a:lnTo>
                  <a:pt x="270827" y="843891"/>
                </a:lnTo>
                <a:lnTo>
                  <a:pt x="256270" y="886801"/>
                </a:lnTo>
                <a:lnTo>
                  <a:pt x="243798" y="929710"/>
                </a:lnTo>
                <a:lnTo>
                  <a:pt x="233467" y="972620"/>
                </a:lnTo>
                <a:lnTo>
                  <a:pt x="225333" y="1022681"/>
                </a:lnTo>
                <a:lnTo>
                  <a:pt x="219453" y="1065591"/>
                </a:lnTo>
                <a:lnTo>
                  <a:pt x="215884" y="1115653"/>
                </a:lnTo>
                <a:lnTo>
                  <a:pt x="214682" y="1158562"/>
                </a:lnTo>
                <a:lnTo>
                  <a:pt x="216600" y="1215775"/>
                </a:lnTo>
                <a:lnTo>
                  <a:pt x="222186" y="1272988"/>
                </a:lnTo>
                <a:lnTo>
                  <a:pt x="231186" y="1323050"/>
                </a:lnTo>
                <a:lnTo>
                  <a:pt x="243345" y="1365959"/>
                </a:lnTo>
                <a:lnTo>
                  <a:pt x="258410" y="1416021"/>
                </a:lnTo>
                <a:lnTo>
                  <a:pt x="276126" y="1458930"/>
                </a:lnTo>
                <a:lnTo>
                  <a:pt x="296239" y="1508992"/>
                </a:lnTo>
                <a:lnTo>
                  <a:pt x="318496" y="1551901"/>
                </a:lnTo>
                <a:lnTo>
                  <a:pt x="342641" y="1594811"/>
                </a:lnTo>
                <a:lnTo>
                  <a:pt x="368422" y="1637721"/>
                </a:lnTo>
                <a:lnTo>
                  <a:pt x="395584" y="1680631"/>
                </a:lnTo>
                <a:lnTo>
                  <a:pt x="423873" y="1723540"/>
                </a:lnTo>
                <a:lnTo>
                  <a:pt x="478262" y="1809360"/>
                </a:lnTo>
                <a:lnTo>
                  <a:pt x="503663" y="1845118"/>
                </a:lnTo>
                <a:lnTo>
                  <a:pt x="529021" y="1888028"/>
                </a:lnTo>
                <a:lnTo>
                  <a:pt x="554122" y="1930937"/>
                </a:lnTo>
                <a:lnTo>
                  <a:pt x="578749" y="1973847"/>
                </a:lnTo>
                <a:lnTo>
                  <a:pt x="602686" y="2016757"/>
                </a:lnTo>
                <a:lnTo>
                  <a:pt x="625717" y="2059667"/>
                </a:lnTo>
                <a:lnTo>
                  <a:pt x="647626" y="2102576"/>
                </a:lnTo>
                <a:lnTo>
                  <a:pt x="668198" y="2152638"/>
                </a:lnTo>
                <a:lnTo>
                  <a:pt x="687215" y="2202699"/>
                </a:lnTo>
                <a:lnTo>
                  <a:pt x="704462" y="2252760"/>
                </a:lnTo>
                <a:lnTo>
                  <a:pt x="719724" y="2309973"/>
                </a:lnTo>
                <a:lnTo>
                  <a:pt x="1893160" y="2309973"/>
                </a:lnTo>
                <a:lnTo>
                  <a:pt x="1874792" y="2374338"/>
                </a:lnTo>
                <a:lnTo>
                  <a:pt x="1863504" y="2431551"/>
                </a:lnTo>
                <a:lnTo>
                  <a:pt x="1857915" y="2503067"/>
                </a:lnTo>
                <a:lnTo>
                  <a:pt x="1856266" y="2524522"/>
                </a:lnTo>
                <a:lnTo>
                  <a:pt x="755144" y="2524522"/>
                </a:lnTo>
                <a:lnTo>
                  <a:pt x="756679" y="2545977"/>
                </a:lnTo>
                <a:lnTo>
                  <a:pt x="757788" y="2567432"/>
                </a:lnTo>
                <a:lnTo>
                  <a:pt x="758460" y="2596038"/>
                </a:lnTo>
                <a:lnTo>
                  <a:pt x="758686" y="2617493"/>
                </a:lnTo>
                <a:lnTo>
                  <a:pt x="758686" y="2824890"/>
                </a:lnTo>
                <a:lnTo>
                  <a:pt x="759994" y="2846345"/>
                </a:lnTo>
                <a:lnTo>
                  <a:pt x="763865" y="2874951"/>
                </a:lnTo>
                <a:lnTo>
                  <a:pt x="770224" y="2896406"/>
                </a:lnTo>
                <a:lnTo>
                  <a:pt x="778994" y="2917861"/>
                </a:lnTo>
                <a:lnTo>
                  <a:pt x="1836454" y="2917861"/>
                </a:lnTo>
                <a:lnTo>
                  <a:pt x="1835226" y="2925013"/>
                </a:lnTo>
                <a:lnTo>
                  <a:pt x="1821092" y="2975074"/>
                </a:lnTo>
                <a:lnTo>
                  <a:pt x="1801571" y="3017984"/>
                </a:lnTo>
                <a:lnTo>
                  <a:pt x="1776815" y="3060894"/>
                </a:lnTo>
                <a:lnTo>
                  <a:pt x="1746978" y="3103803"/>
                </a:lnTo>
                <a:lnTo>
                  <a:pt x="1719166" y="3132410"/>
                </a:lnTo>
                <a:lnTo>
                  <a:pt x="971916" y="3132410"/>
                </a:lnTo>
                <a:lnTo>
                  <a:pt x="1029869" y="3189623"/>
                </a:lnTo>
                <a:lnTo>
                  <a:pt x="1066551" y="3218229"/>
                </a:lnTo>
                <a:lnTo>
                  <a:pt x="1107256" y="3239684"/>
                </a:lnTo>
                <a:lnTo>
                  <a:pt x="1150642" y="3253987"/>
                </a:lnTo>
                <a:lnTo>
                  <a:pt x="1195369" y="3261139"/>
                </a:lnTo>
                <a:lnTo>
                  <a:pt x="1591050" y="3261139"/>
                </a:lnTo>
                <a:lnTo>
                  <a:pt x="1512651" y="3339807"/>
                </a:lnTo>
                <a:lnTo>
                  <a:pt x="1473563" y="3375565"/>
                </a:lnTo>
                <a:lnTo>
                  <a:pt x="1431595" y="3404171"/>
                </a:lnTo>
                <a:lnTo>
                  <a:pt x="1387226" y="3432778"/>
                </a:lnTo>
                <a:lnTo>
                  <a:pt x="1293210" y="3461384"/>
                </a:lnTo>
                <a:lnTo>
                  <a:pt x="1195621" y="3475688"/>
                </a:lnTo>
                <a:close/>
              </a:path>
              <a:path w="2162175" h="3475990">
                <a:moveTo>
                  <a:pt x="2162144" y="1001227"/>
                </a:moveTo>
                <a:lnTo>
                  <a:pt x="2146935" y="929710"/>
                </a:lnTo>
                <a:lnTo>
                  <a:pt x="2134462" y="886801"/>
                </a:lnTo>
                <a:lnTo>
                  <a:pt x="2119905" y="843891"/>
                </a:lnTo>
                <a:lnTo>
                  <a:pt x="2103321" y="800981"/>
                </a:lnTo>
                <a:lnTo>
                  <a:pt x="2084766" y="758071"/>
                </a:lnTo>
                <a:lnTo>
                  <a:pt x="2064296" y="722313"/>
                </a:lnTo>
                <a:lnTo>
                  <a:pt x="2041969" y="679404"/>
                </a:lnTo>
                <a:lnTo>
                  <a:pt x="2017841" y="643645"/>
                </a:lnTo>
                <a:lnTo>
                  <a:pt x="1991968" y="607887"/>
                </a:lnTo>
                <a:lnTo>
                  <a:pt x="1964407" y="572129"/>
                </a:lnTo>
                <a:lnTo>
                  <a:pt x="1935216" y="536371"/>
                </a:lnTo>
                <a:lnTo>
                  <a:pt x="1904449" y="507765"/>
                </a:lnTo>
                <a:lnTo>
                  <a:pt x="1872165" y="472007"/>
                </a:lnTo>
                <a:lnTo>
                  <a:pt x="1838419" y="443400"/>
                </a:lnTo>
                <a:lnTo>
                  <a:pt x="1803269" y="414794"/>
                </a:lnTo>
                <a:lnTo>
                  <a:pt x="1766770" y="386187"/>
                </a:lnTo>
                <a:lnTo>
                  <a:pt x="1728980" y="364732"/>
                </a:lnTo>
                <a:lnTo>
                  <a:pt x="1689955" y="343277"/>
                </a:lnTo>
                <a:lnTo>
                  <a:pt x="1649752" y="321822"/>
                </a:lnTo>
                <a:lnTo>
                  <a:pt x="1608427" y="300368"/>
                </a:lnTo>
                <a:lnTo>
                  <a:pt x="1566037" y="278913"/>
                </a:lnTo>
                <a:lnTo>
                  <a:pt x="1522639" y="264610"/>
                </a:lnTo>
                <a:lnTo>
                  <a:pt x="1433043" y="236003"/>
                </a:lnTo>
                <a:lnTo>
                  <a:pt x="1292503" y="214548"/>
                </a:lnTo>
                <a:lnTo>
                  <a:pt x="1891456" y="214548"/>
                </a:lnTo>
                <a:lnTo>
                  <a:pt x="1937418" y="250306"/>
                </a:lnTo>
                <a:lnTo>
                  <a:pt x="1972853" y="278913"/>
                </a:lnTo>
                <a:lnTo>
                  <a:pt x="2007128" y="307519"/>
                </a:lnTo>
                <a:lnTo>
                  <a:pt x="2040207" y="336126"/>
                </a:lnTo>
                <a:lnTo>
                  <a:pt x="2072050" y="371884"/>
                </a:lnTo>
                <a:lnTo>
                  <a:pt x="2102619" y="400490"/>
                </a:lnTo>
                <a:lnTo>
                  <a:pt x="2131874" y="436248"/>
                </a:lnTo>
                <a:lnTo>
                  <a:pt x="2159776" y="472007"/>
                </a:lnTo>
                <a:lnTo>
                  <a:pt x="2162144" y="479158"/>
                </a:lnTo>
                <a:lnTo>
                  <a:pt x="2162144" y="1001227"/>
                </a:lnTo>
                <a:close/>
              </a:path>
              <a:path w="2162175" h="3475990">
                <a:moveTo>
                  <a:pt x="1517838" y="2302822"/>
                </a:moveTo>
                <a:lnTo>
                  <a:pt x="854657" y="2302822"/>
                </a:lnTo>
                <a:lnTo>
                  <a:pt x="900428" y="2281367"/>
                </a:lnTo>
                <a:lnTo>
                  <a:pt x="944160" y="2252760"/>
                </a:lnTo>
                <a:lnTo>
                  <a:pt x="985841" y="2224154"/>
                </a:lnTo>
                <a:lnTo>
                  <a:pt x="1025461" y="2195547"/>
                </a:lnTo>
                <a:lnTo>
                  <a:pt x="973699" y="2138334"/>
                </a:lnTo>
                <a:lnTo>
                  <a:pt x="930254" y="2073970"/>
                </a:lnTo>
                <a:lnTo>
                  <a:pt x="894417" y="2016757"/>
                </a:lnTo>
                <a:lnTo>
                  <a:pt x="865479" y="1959544"/>
                </a:lnTo>
                <a:lnTo>
                  <a:pt x="842730" y="1902331"/>
                </a:lnTo>
                <a:lnTo>
                  <a:pt x="825461" y="1852270"/>
                </a:lnTo>
                <a:lnTo>
                  <a:pt x="812963" y="1802208"/>
                </a:lnTo>
                <a:lnTo>
                  <a:pt x="804527" y="1759298"/>
                </a:lnTo>
                <a:lnTo>
                  <a:pt x="799442" y="1716389"/>
                </a:lnTo>
                <a:lnTo>
                  <a:pt x="796494" y="1652024"/>
                </a:lnTo>
                <a:lnTo>
                  <a:pt x="797211" y="1630569"/>
                </a:lnTo>
                <a:lnTo>
                  <a:pt x="798443" y="1616266"/>
                </a:lnTo>
                <a:lnTo>
                  <a:pt x="802196" y="1566205"/>
                </a:lnTo>
                <a:lnTo>
                  <a:pt x="811598" y="1523295"/>
                </a:lnTo>
                <a:lnTo>
                  <a:pt x="826293" y="1480385"/>
                </a:lnTo>
                <a:lnTo>
                  <a:pt x="845926" y="1437475"/>
                </a:lnTo>
                <a:lnTo>
                  <a:pt x="870143" y="1401717"/>
                </a:lnTo>
                <a:lnTo>
                  <a:pt x="898587" y="1365959"/>
                </a:lnTo>
                <a:lnTo>
                  <a:pt x="930903" y="1330201"/>
                </a:lnTo>
                <a:lnTo>
                  <a:pt x="966738" y="1301595"/>
                </a:lnTo>
                <a:lnTo>
                  <a:pt x="1005734" y="1280140"/>
                </a:lnTo>
                <a:lnTo>
                  <a:pt x="1047538" y="1258685"/>
                </a:lnTo>
                <a:lnTo>
                  <a:pt x="1091794" y="1244382"/>
                </a:lnTo>
                <a:lnTo>
                  <a:pt x="1138146" y="1237230"/>
                </a:lnTo>
                <a:lnTo>
                  <a:pt x="1234808" y="1237230"/>
                </a:lnTo>
                <a:lnTo>
                  <a:pt x="1281594" y="1244382"/>
                </a:lnTo>
                <a:lnTo>
                  <a:pt x="1326234" y="1258685"/>
                </a:lnTo>
                <a:lnTo>
                  <a:pt x="1368361" y="1280140"/>
                </a:lnTo>
                <a:lnTo>
                  <a:pt x="1407611" y="1301595"/>
                </a:lnTo>
                <a:lnTo>
                  <a:pt x="1443616" y="1330201"/>
                </a:lnTo>
                <a:lnTo>
                  <a:pt x="1476011" y="1365959"/>
                </a:lnTo>
                <a:lnTo>
                  <a:pt x="1504431" y="1401717"/>
                </a:lnTo>
                <a:lnTo>
                  <a:pt x="1528510" y="1437475"/>
                </a:lnTo>
                <a:lnTo>
                  <a:pt x="1534967" y="1451779"/>
                </a:lnTo>
                <a:lnTo>
                  <a:pt x="1186234" y="1451779"/>
                </a:lnTo>
                <a:lnTo>
                  <a:pt x="1140243" y="1458930"/>
                </a:lnTo>
                <a:lnTo>
                  <a:pt x="1098886" y="1473234"/>
                </a:lnTo>
                <a:lnTo>
                  <a:pt x="1063825" y="1501840"/>
                </a:lnTo>
                <a:lnTo>
                  <a:pt x="1036723" y="1537598"/>
                </a:lnTo>
                <a:lnTo>
                  <a:pt x="1019243" y="1580508"/>
                </a:lnTo>
                <a:lnTo>
                  <a:pt x="1013047" y="1623418"/>
                </a:lnTo>
                <a:lnTo>
                  <a:pt x="1013047" y="1630569"/>
                </a:lnTo>
                <a:lnTo>
                  <a:pt x="1011923" y="1637721"/>
                </a:lnTo>
                <a:lnTo>
                  <a:pt x="1011058" y="1652024"/>
                </a:lnTo>
                <a:lnTo>
                  <a:pt x="1010955" y="1673479"/>
                </a:lnTo>
                <a:lnTo>
                  <a:pt x="1013391" y="1709237"/>
                </a:lnTo>
                <a:lnTo>
                  <a:pt x="1032997" y="1795057"/>
                </a:lnTo>
                <a:lnTo>
                  <a:pt x="1053722" y="1852270"/>
                </a:lnTo>
                <a:lnTo>
                  <a:pt x="1084100" y="1916634"/>
                </a:lnTo>
                <a:lnTo>
                  <a:pt x="1125908" y="1980999"/>
                </a:lnTo>
                <a:lnTo>
                  <a:pt x="1180924" y="2052515"/>
                </a:lnTo>
                <a:lnTo>
                  <a:pt x="1440057" y="2052515"/>
                </a:lnTo>
                <a:lnTo>
                  <a:pt x="1431334" y="2066818"/>
                </a:lnTo>
                <a:lnTo>
                  <a:pt x="1389635" y="2131183"/>
                </a:lnTo>
                <a:lnTo>
                  <a:pt x="1340523" y="2195547"/>
                </a:lnTo>
                <a:lnTo>
                  <a:pt x="1380185" y="2224154"/>
                </a:lnTo>
                <a:lnTo>
                  <a:pt x="1422880" y="2252760"/>
                </a:lnTo>
                <a:lnTo>
                  <a:pt x="1468726" y="2274215"/>
                </a:lnTo>
                <a:lnTo>
                  <a:pt x="1517838" y="2302822"/>
                </a:lnTo>
                <a:close/>
              </a:path>
              <a:path w="2162175" h="3475990">
                <a:moveTo>
                  <a:pt x="1893160" y="2309973"/>
                </a:moveTo>
                <a:lnTo>
                  <a:pt x="1670632" y="2309973"/>
                </a:lnTo>
                <a:lnTo>
                  <a:pt x="1685975" y="2252760"/>
                </a:lnTo>
                <a:lnTo>
                  <a:pt x="1703367" y="2202699"/>
                </a:lnTo>
                <a:lnTo>
                  <a:pt x="1722578" y="2152638"/>
                </a:lnTo>
                <a:lnTo>
                  <a:pt x="1743376" y="2102576"/>
                </a:lnTo>
                <a:lnTo>
                  <a:pt x="1765529" y="2052515"/>
                </a:lnTo>
                <a:lnTo>
                  <a:pt x="1788809" y="2009605"/>
                </a:lnTo>
                <a:lnTo>
                  <a:pt x="1812982" y="1966696"/>
                </a:lnTo>
                <a:lnTo>
                  <a:pt x="1837818" y="1923786"/>
                </a:lnTo>
                <a:lnTo>
                  <a:pt x="1863087" y="1880876"/>
                </a:lnTo>
                <a:lnTo>
                  <a:pt x="1888556" y="1845118"/>
                </a:lnTo>
                <a:lnTo>
                  <a:pt x="1913996" y="1802208"/>
                </a:lnTo>
                <a:lnTo>
                  <a:pt x="1968158" y="1723540"/>
                </a:lnTo>
                <a:lnTo>
                  <a:pt x="1996273" y="1673479"/>
                </a:lnTo>
                <a:lnTo>
                  <a:pt x="2023268" y="1630569"/>
                </a:lnTo>
                <a:lnTo>
                  <a:pt x="2048890" y="1587660"/>
                </a:lnTo>
                <a:lnTo>
                  <a:pt x="2072886" y="1544750"/>
                </a:lnTo>
                <a:lnTo>
                  <a:pt x="2095005" y="1501840"/>
                </a:lnTo>
                <a:lnTo>
                  <a:pt x="2114993" y="1458930"/>
                </a:lnTo>
                <a:lnTo>
                  <a:pt x="2132599" y="1416021"/>
                </a:lnTo>
                <a:lnTo>
                  <a:pt x="2147569" y="1365959"/>
                </a:lnTo>
                <a:lnTo>
                  <a:pt x="2159653" y="1315898"/>
                </a:lnTo>
                <a:lnTo>
                  <a:pt x="2162144" y="1301595"/>
                </a:lnTo>
                <a:lnTo>
                  <a:pt x="2162144" y="1816511"/>
                </a:lnTo>
                <a:lnTo>
                  <a:pt x="2143734" y="1845118"/>
                </a:lnTo>
                <a:lnTo>
                  <a:pt x="2091126" y="1923786"/>
                </a:lnTo>
                <a:lnTo>
                  <a:pt x="2064075" y="1966696"/>
                </a:lnTo>
                <a:lnTo>
                  <a:pt x="2037686" y="2009605"/>
                </a:lnTo>
                <a:lnTo>
                  <a:pt x="2012162" y="2052515"/>
                </a:lnTo>
                <a:lnTo>
                  <a:pt x="1987707" y="2095425"/>
                </a:lnTo>
                <a:lnTo>
                  <a:pt x="1964524" y="2138334"/>
                </a:lnTo>
                <a:lnTo>
                  <a:pt x="1942816" y="2181244"/>
                </a:lnTo>
                <a:lnTo>
                  <a:pt x="1922785" y="2224154"/>
                </a:lnTo>
                <a:lnTo>
                  <a:pt x="1904635" y="2274215"/>
                </a:lnTo>
                <a:lnTo>
                  <a:pt x="1893160" y="2309973"/>
                </a:lnTo>
                <a:close/>
              </a:path>
              <a:path w="2162175" h="3475990">
                <a:moveTo>
                  <a:pt x="1440057" y="2052515"/>
                </a:moveTo>
                <a:lnTo>
                  <a:pt x="1180924" y="2052515"/>
                </a:lnTo>
                <a:lnTo>
                  <a:pt x="1214172" y="2009605"/>
                </a:lnTo>
                <a:lnTo>
                  <a:pt x="1244354" y="1959544"/>
                </a:lnTo>
                <a:lnTo>
                  <a:pt x="1271454" y="1916634"/>
                </a:lnTo>
                <a:lnTo>
                  <a:pt x="1295457" y="1866573"/>
                </a:lnTo>
                <a:lnTo>
                  <a:pt x="1325463" y="1795057"/>
                </a:lnTo>
                <a:lnTo>
                  <a:pt x="1344220" y="1723540"/>
                </a:lnTo>
                <a:lnTo>
                  <a:pt x="1354370" y="1673479"/>
                </a:lnTo>
                <a:lnTo>
                  <a:pt x="1359413" y="1623418"/>
                </a:lnTo>
                <a:lnTo>
                  <a:pt x="1353224" y="1580508"/>
                </a:lnTo>
                <a:lnTo>
                  <a:pt x="1335742" y="1537598"/>
                </a:lnTo>
                <a:lnTo>
                  <a:pt x="1308639" y="1501840"/>
                </a:lnTo>
                <a:lnTo>
                  <a:pt x="1273578" y="1473234"/>
                </a:lnTo>
                <a:lnTo>
                  <a:pt x="1232222" y="1458930"/>
                </a:lnTo>
                <a:lnTo>
                  <a:pt x="1186234" y="1451779"/>
                </a:lnTo>
                <a:lnTo>
                  <a:pt x="1534967" y="1451779"/>
                </a:lnTo>
                <a:lnTo>
                  <a:pt x="1547882" y="1480385"/>
                </a:lnTo>
                <a:lnTo>
                  <a:pt x="1562180" y="1530447"/>
                </a:lnTo>
                <a:lnTo>
                  <a:pt x="1571040" y="1573356"/>
                </a:lnTo>
                <a:lnTo>
                  <a:pt x="1574096" y="1623418"/>
                </a:lnTo>
                <a:lnTo>
                  <a:pt x="1573938" y="1630569"/>
                </a:lnTo>
                <a:lnTo>
                  <a:pt x="1570780" y="1673479"/>
                </a:lnTo>
                <a:lnTo>
                  <a:pt x="1559790" y="1744995"/>
                </a:lnTo>
                <a:lnTo>
                  <a:pt x="1549842" y="1787905"/>
                </a:lnTo>
                <a:lnTo>
                  <a:pt x="1536118" y="1837966"/>
                </a:lnTo>
                <a:lnTo>
                  <a:pt x="1518012" y="1895179"/>
                </a:lnTo>
                <a:lnTo>
                  <a:pt x="1494916" y="1945241"/>
                </a:lnTo>
                <a:lnTo>
                  <a:pt x="1466226" y="2009605"/>
                </a:lnTo>
                <a:lnTo>
                  <a:pt x="1440057" y="2052515"/>
                </a:lnTo>
                <a:close/>
              </a:path>
              <a:path w="2162175" h="3475990">
                <a:moveTo>
                  <a:pt x="1519828" y="2309973"/>
                </a:moveTo>
                <a:lnTo>
                  <a:pt x="849956" y="2309973"/>
                </a:lnTo>
                <a:lnTo>
                  <a:pt x="851523" y="2302822"/>
                </a:lnTo>
                <a:lnTo>
                  <a:pt x="1518898" y="2302822"/>
                </a:lnTo>
                <a:lnTo>
                  <a:pt x="1519828" y="2309973"/>
                </a:lnTo>
                <a:close/>
              </a:path>
              <a:path w="2162175" h="3475990">
                <a:moveTo>
                  <a:pt x="1836454" y="2917861"/>
                </a:moveTo>
                <a:lnTo>
                  <a:pt x="1611734" y="2917861"/>
                </a:lnTo>
                <a:lnTo>
                  <a:pt x="1620510" y="2896406"/>
                </a:lnTo>
                <a:lnTo>
                  <a:pt x="1626868" y="2874951"/>
                </a:lnTo>
                <a:lnTo>
                  <a:pt x="1630736" y="2846345"/>
                </a:lnTo>
                <a:lnTo>
                  <a:pt x="1632042" y="2824890"/>
                </a:lnTo>
                <a:lnTo>
                  <a:pt x="1632042" y="2817738"/>
                </a:lnTo>
                <a:lnTo>
                  <a:pt x="1195371" y="2817738"/>
                </a:lnTo>
                <a:lnTo>
                  <a:pt x="1153590" y="2810587"/>
                </a:lnTo>
                <a:lnTo>
                  <a:pt x="1119473" y="2781980"/>
                </a:lnTo>
                <a:lnTo>
                  <a:pt x="1096471" y="2753374"/>
                </a:lnTo>
                <a:lnTo>
                  <a:pt x="1088037" y="2710464"/>
                </a:lnTo>
                <a:lnTo>
                  <a:pt x="1096471" y="2667554"/>
                </a:lnTo>
                <a:lnTo>
                  <a:pt x="1119473" y="2631796"/>
                </a:lnTo>
                <a:lnTo>
                  <a:pt x="1153590" y="2610341"/>
                </a:lnTo>
                <a:lnTo>
                  <a:pt x="1195371" y="2603190"/>
                </a:lnTo>
                <a:lnTo>
                  <a:pt x="1635985" y="2603190"/>
                </a:lnTo>
                <a:lnTo>
                  <a:pt x="1637167" y="2581735"/>
                </a:lnTo>
                <a:lnTo>
                  <a:pt x="1638431" y="2560280"/>
                </a:lnTo>
                <a:lnTo>
                  <a:pt x="1639747" y="2538825"/>
                </a:lnTo>
                <a:lnTo>
                  <a:pt x="1641086" y="2524522"/>
                </a:lnTo>
                <a:lnTo>
                  <a:pt x="1856266" y="2524522"/>
                </a:lnTo>
                <a:lnTo>
                  <a:pt x="1854067" y="2553128"/>
                </a:lnTo>
                <a:lnTo>
                  <a:pt x="1850451" y="2610341"/>
                </a:lnTo>
                <a:lnTo>
                  <a:pt x="1847767" y="2667554"/>
                </a:lnTo>
                <a:lnTo>
                  <a:pt x="1846717" y="2710464"/>
                </a:lnTo>
                <a:lnTo>
                  <a:pt x="1846717" y="2824890"/>
                </a:lnTo>
                <a:lnTo>
                  <a:pt x="1843819" y="2874951"/>
                </a:lnTo>
                <a:lnTo>
                  <a:pt x="1836454" y="2917861"/>
                </a:lnTo>
                <a:close/>
              </a:path>
              <a:path w="2162175" h="3475990">
                <a:moveTo>
                  <a:pt x="1591050" y="3261139"/>
                </a:moveTo>
                <a:lnTo>
                  <a:pt x="1195369" y="3261139"/>
                </a:lnTo>
                <a:lnTo>
                  <a:pt x="1240094" y="3253987"/>
                </a:lnTo>
                <a:lnTo>
                  <a:pt x="1283477" y="3239684"/>
                </a:lnTo>
                <a:lnTo>
                  <a:pt x="1324177" y="3218229"/>
                </a:lnTo>
                <a:lnTo>
                  <a:pt x="1360852" y="3189623"/>
                </a:lnTo>
                <a:lnTo>
                  <a:pt x="1418812" y="3132410"/>
                </a:lnTo>
                <a:lnTo>
                  <a:pt x="1719166" y="3132410"/>
                </a:lnTo>
                <a:lnTo>
                  <a:pt x="1712213" y="3139561"/>
                </a:lnTo>
                <a:lnTo>
                  <a:pt x="1591050" y="3261139"/>
                </a:lnTo>
                <a:close/>
              </a:path>
            </a:pathLst>
          </a:custGeom>
          <a:solidFill>
            <a:schemeClr val="accent2"/>
          </a:solidFill>
        </p:spPr>
        <p:txBody>
          <a:bodyPr wrap="square" lIns="0" tIns="0" rIns="0" bIns="0" rtlCol="0"/>
          <a:lstStyle/>
          <a:p>
            <a:endParaRPr/>
          </a:p>
        </p:txBody>
      </p:sp>
      <p:sp>
        <p:nvSpPr>
          <p:cNvPr id="6" name="object 6"/>
          <p:cNvSpPr txBox="1"/>
          <p:nvPr/>
        </p:nvSpPr>
        <p:spPr>
          <a:xfrm>
            <a:off x="701674" y="4400550"/>
            <a:ext cx="5129530" cy="691515"/>
          </a:xfrm>
          <a:prstGeom prst="rect">
            <a:avLst/>
          </a:prstGeom>
        </p:spPr>
        <p:txBody>
          <a:bodyPr vert="horz" wrap="square" lIns="0" tIns="0" rIns="0" bIns="0" rtlCol="0">
            <a:spAutoFit/>
          </a:bodyPr>
          <a:lstStyle/>
          <a:p>
            <a:pPr marL="12700">
              <a:lnSpc>
                <a:spcPct val="100000"/>
              </a:lnSpc>
            </a:pPr>
            <a:r>
              <a:rPr sz="2100" spc="125" dirty="0">
                <a:solidFill>
                  <a:srgbClr val="FFFFFF"/>
                </a:solidFill>
                <a:latin typeface="Arial Unicode MS"/>
                <a:cs typeface="Arial Unicode MS"/>
              </a:rPr>
              <a:t>For </a:t>
            </a:r>
            <a:r>
              <a:rPr sz="2100" spc="160" dirty="0">
                <a:solidFill>
                  <a:srgbClr val="FFFFFF"/>
                </a:solidFill>
                <a:latin typeface="Arial Unicode MS"/>
                <a:cs typeface="Arial Unicode MS"/>
              </a:rPr>
              <a:t>more </a:t>
            </a:r>
            <a:r>
              <a:rPr sz="2100" spc="210" dirty="0">
                <a:solidFill>
                  <a:srgbClr val="FFFFFF"/>
                </a:solidFill>
                <a:latin typeface="Arial Unicode MS"/>
                <a:cs typeface="Arial Unicode MS"/>
              </a:rPr>
              <a:t>information, </a:t>
            </a:r>
            <a:r>
              <a:rPr sz="2100" spc="215" dirty="0">
                <a:solidFill>
                  <a:srgbClr val="FFFFFF"/>
                </a:solidFill>
                <a:latin typeface="Arial Unicode MS"/>
                <a:cs typeface="Arial Unicode MS"/>
              </a:rPr>
              <a:t>visit</a:t>
            </a:r>
            <a:r>
              <a:rPr sz="2100" spc="735" dirty="0">
                <a:solidFill>
                  <a:srgbClr val="FFFFFF"/>
                </a:solidFill>
                <a:latin typeface="Arial Unicode MS"/>
                <a:cs typeface="Arial Unicode MS"/>
              </a:rPr>
              <a:t> </a:t>
            </a:r>
            <a:r>
              <a:rPr sz="2100" spc="150" dirty="0">
                <a:solidFill>
                  <a:srgbClr val="FFFFFF"/>
                </a:solidFill>
                <a:latin typeface="Arial Unicode MS"/>
                <a:cs typeface="Arial Unicode MS"/>
              </a:rPr>
              <a:t>our</a:t>
            </a:r>
            <a:endParaRPr sz="2100">
              <a:latin typeface="Arial Unicode MS"/>
              <a:cs typeface="Arial Unicode MS"/>
            </a:endParaRPr>
          </a:p>
          <a:p>
            <a:pPr marL="12700">
              <a:lnSpc>
                <a:spcPct val="100000"/>
              </a:lnSpc>
              <a:spcBef>
                <a:spcPts val="405"/>
              </a:spcBef>
            </a:pPr>
            <a:r>
              <a:rPr sz="2100" spc="195" dirty="0">
                <a:solidFill>
                  <a:srgbClr val="FFFFFF"/>
                </a:solidFill>
                <a:latin typeface="Arial Unicode MS"/>
                <a:cs typeface="Arial Unicode MS"/>
              </a:rPr>
              <a:t>website</a:t>
            </a:r>
            <a:r>
              <a:rPr sz="2100" spc="305" dirty="0">
                <a:solidFill>
                  <a:srgbClr val="FFFFFF"/>
                </a:solidFill>
                <a:latin typeface="Arial Unicode MS"/>
                <a:cs typeface="Arial Unicode MS"/>
              </a:rPr>
              <a:t> </a:t>
            </a:r>
            <a:r>
              <a:rPr sz="2100" spc="160" dirty="0">
                <a:solidFill>
                  <a:srgbClr val="FFFFFF"/>
                </a:solidFill>
                <a:latin typeface="Arial Unicode MS"/>
                <a:cs typeface="Arial Unicode MS"/>
              </a:rPr>
              <a:t>at</a:t>
            </a:r>
            <a:r>
              <a:rPr sz="2100" spc="305" dirty="0">
                <a:solidFill>
                  <a:srgbClr val="FFFFFF"/>
                </a:solidFill>
                <a:latin typeface="Arial Unicode MS"/>
                <a:cs typeface="Arial Unicode MS"/>
              </a:rPr>
              <a:t> </a:t>
            </a:r>
            <a:r>
              <a:rPr sz="2100" spc="195" dirty="0">
                <a:solidFill>
                  <a:srgbClr val="FFFFFF"/>
                </a:solidFill>
                <a:latin typeface="Arial Unicode MS"/>
                <a:cs typeface="Arial Unicode MS"/>
              </a:rPr>
              <a:t>www.</a:t>
            </a:r>
            <a:r>
              <a:rPr sz="2100" spc="-400" dirty="0">
                <a:solidFill>
                  <a:srgbClr val="FFFFFF"/>
                </a:solidFill>
                <a:latin typeface="Arial Unicode MS"/>
                <a:cs typeface="Arial Unicode MS"/>
              </a:rPr>
              <a:t> </a:t>
            </a:r>
            <a:r>
              <a:rPr sz="2100" spc="200" dirty="0">
                <a:solidFill>
                  <a:srgbClr val="FFFFFF"/>
                </a:solidFill>
                <a:latin typeface="Arial Unicode MS"/>
                <a:cs typeface="Arial Unicode MS"/>
              </a:rPr>
              <a:t>thenybusiness.</a:t>
            </a:r>
            <a:r>
              <a:rPr sz="2100" spc="-400" dirty="0">
                <a:solidFill>
                  <a:srgbClr val="FFFFFF"/>
                </a:solidFill>
                <a:latin typeface="Arial Unicode MS"/>
                <a:cs typeface="Arial Unicode MS"/>
              </a:rPr>
              <a:t> </a:t>
            </a:r>
            <a:r>
              <a:rPr sz="2100" spc="190" dirty="0">
                <a:solidFill>
                  <a:srgbClr val="FFFFFF"/>
                </a:solidFill>
                <a:latin typeface="Arial Unicode MS"/>
                <a:cs typeface="Arial Unicode MS"/>
              </a:rPr>
              <a:t>com</a:t>
            </a:r>
            <a:endParaRPr sz="2100">
              <a:latin typeface="Arial Unicode MS"/>
              <a:cs typeface="Arial Unicode MS"/>
            </a:endParaRPr>
          </a:p>
        </p:txBody>
      </p:sp>
      <p:sp>
        <p:nvSpPr>
          <p:cNvPr id="9" name="object 7"/>
          <p:cNvSpPr txBox="1"/>
          <p:nvPr/>
        </p:nvSpPr>
        <p:spPr>
          <a:xfrm>
            <a:off x="1600200" y="3109595"/>
            <a:ext cx="5170019" cy="1015663"/>
          </a:xfrm>
          <a:prstGeom prst="rect">
            <a:avLst/>
          </a:prstGeom>
        </p:spPr>
        <p:txBody>
          <a:bodyPr vert="horz" wrap="square" lIns="0" tIns="0" rIns="0" bIns="0" rtlCol="0">
            <a:spAutoFit/>
          </a:bodyPr>
          <a:lstStyle/>
          <a:p>
            <a:pPr marL="12700">
              <a:lnSpc>
                <a:spcPct val="100000"/>
              </a:lnSpc>
            </a:pPr>
            <a:r>
              <a:rPr lang="en-US" sz="6600" b="1" dirty="0" smtClean="0">
                <a:cs typeface="Kalinga" panose="020B0502040204020203" pitchFamily="34" charset="0"/>
              </a:rPr>
              <a:t>QUESTIONS?</a:t>
            </a:r>
            <a:endParaRPr sz="6600" b="1" dirty="0">
              <a:cs typeface="Kalinga" panose="020B0502040204020203" pitchFamily="34" charset="0"/>
            </a:endParaRPr>
          </a:p>
        </p:txBody>
      </p:sp>
      <p:cxnSp>
        <p:nvCxnSpPr>
          <p:cNvPr id="8" name="Straight Connector 7"/>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282" t="19253" r="53016" b="57758"/>
          <a:stretch/>
        </p:blipFill>
        <p:spPr>
          <a:xfrm>
            <a:off x="818274" y="2362200"/>
            <a:ext cx="3144960" cy="2962724"/>
          </a:xfrm>
          <a:prstGeom prst="rect">
            <a:avLst/>
          </a:prstGeom>
        </p:spPr>
      </p:pic>
      <p:cxnSp>
        <p:nvCxnSpPr>
          <p:cNvPr id="8" name="Straight Connector 7"/>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136" t="23508" r="4063" b="65112"/>
          <a:stretch/>
        </p:blipFill>
        <p:spPr>
          <a:xfrm>
            <a:off x="1371600" y="609600"/>
            <a:ext cx="7010400" cy="1184582"/>
          </a:xfrm>
          <a:prstGeom prst="rect">
            <a:avLst/>
          </a:prstGeom>
        </p:spPr>
      </p:pic>
      <p:sp>
        <p:nvSpPr>
          <p:cNvPr id="11" name="TextBox 10"/>
          <p:cNvSpPr txBox="1"/>
          <p:nvPr/>
        </p:nvSpPr>
        <p:spPr>
          <a:xfrm>
            <a:off x="4032063" y="2362200"/>
            <a:ext cx="5101987" cy="3046988"/>
          </a:xfrm>
          <a:prstGeom prst="rect">
            <a:avLst/>
          </a:prstGeom>
          <a:noFill/>
        </p:spPr>
        <p:txBody>
          <a:bodyPr wrap="square" rtlCol="0">
            <a:spAutoFit/>
          </a:bodyPr>
          <a:lstStyle/>
          <a:p>
            <a:pPr marL="457200" indent="-457200">
              <a:buBlip>
                <a:blip r:embed="rId6"/>
              </a:buBlip>
            </a:pPr>
            <a:r>
              <a:rPr lang="en-US" sz="2400" dirty="0">
                <a:latin typeface="Kalinga" panose="020B0502040204020203" pitchFamily="34" charset="0"/>
                <a:cs typeface="Kalinga" panose="020B0502040204020203" pitchFamily="34" charset="0"/>
              </a:rPr>
              <a:t>It is illegal for anyone under the age of 21 to purchase, possess or drink alcohol.</a:t>
            </a:r>
          </a:p>
          <a:p>
            <a:pPr marL="457200" indent="-457200">
              <a:buBlip>
                <a:blip r:embed="rId6"/>
              </a:buBlip>
            </a:pPr>
            <a:endParaRPr lang="en-US" sz="2400" dirty="0">
              <a:latin typeface="Kalinga" panose="020B0502040204020203" pitchFamily="34" charset="0"/>
              <a:cs typeface="Kalinga" panose="020B0502040204020203" pitchFamily="34" charset="0"/>
            </a:endParaRPr>
          </a:p>
          <a:p>
            <a:pPr marL="457200" indent="-457200">
              <a:buBlip>
                <a:blip r:embed="rId6"/>
              </a:buBlip>
            </a:pPr>
            <a:r>
              <a:rPr lang="en-US" sz="2400" dirty="0">
                <a:latin typeface="Kalinga" panose="020B0502040204020203" pitchFamily="34" charset="0"/>
                <a:cs typeface="Kalinga" panose="020B0502040204020203" pitchFamily="34" charset="0"/>
              </a:rPr>
              <a:t>Underage possession is a Class 1 Misdemeanor and could result in losing your driver’s license for up to a year.</a:t>
            </a:r>
          </a:p>
        </p:txBody>
      </p:sp>
    </p:spTree>
    <p:extLst>
      <p:ext uri="{BB962C8B-B14F-4D97-AF65-F5344CB8AC3E}">
        <p14:creationId xmlns:p14="http://schemas.microsoft.com/office/powerpoint/2010/main" val="5034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
        <p:nvSpPr>
          <p:cNvPr id="11" name="TextBox 10"/>
          <p:cNvSpPr txBox="1"/>
          <p:nvPr/>
        </p:nvSpPr>
        <p:spPr>
          <a:xfrm>
            <a:off x="189037" y="3068598"/>
            <a:ext cx="6135564" cy="2308324"/>
          </a:xfrm>
          <a:prstGeom prst="rect">
            <a:avLst/>
          </a:prstGeom>
          <a:noFill/>
        </p:spPr>
        <p:txBody>
          <a:bodyPr wrap="square" rtlCol="0">
            <a:spAutoFit/>
          </a:bodyPr>
          <a:lstStyle/>
          <a:p>
            <a:r>
              <a:rPr lang="en-US" sz="2400" dirty="0" smtClean="0">
                <a:latin typeface="Kalinga" panose="020B0502040204020203" pitchFamily="34" charset="0"/>
                <a:cs typeface="Kalinga" panose="020B0502040204020203" pitchFamily="34" charset="0"/>
              </a:rPr>
              <a:t>Loss of driver’s license for up to one year</a:t>
            </a:r>
          </a:p>
          <a:p>
            <a:endParaRPr lang="en-US" sz="2400" dirty="0" smtClean="0">
              <a:latin typeface="Kalinga" panose="020B0502040204020203" pitchFamily="34" charset="0"/>
              <a:cs typeface="Kalinga" panose="020B0502040204020203" pitchFamily="34" charset="0"/>
            </a:endParaRPr>
          </a:p>
          <a:p>
            <a:pPr lvl="2"/>
            <a:r>
              <a:rPr lang="en-US" sz="2400" dirty="0" smtClean="0">
                <a:latin typeface="Kalinga" panose="020B0502040204020203" pitchFamily="34" charset="0"/>
                <a:cs typeface="Kalinga" panose="020B0502040204020203" pitchFamily="34" charset="0"/>
              </a:rPr>
              <a:t>• and/or fines up to $2,500</a:t>
            </a:r>
          </a:p>
          <a:p>
            <a:pPr lvl="2"/>
            <a:r>
              <a:rPr lang="en-US" sz="2400" dirty="0" smtClean="0">
                <a:latin typeface="Kalinga" panose="020B0502040204020203" pitchFamily="34" charset="0"/>
                <a:cs typeface="Kalinga" panose="020B0502040204020203" pitchFamily="34" charset="0"/>
              </a:rPr>
              <a:t>• and/or 50 hours of community service</a:t>
            </a:r>
          </a:p>
          <a:p>
            <a:pPr lvl="2"/>
            <a:r>
              <a:rPr lang="en-US" sz="2400" dirty="0" smtClean="0">
                <a:latin typeface="Kalinga" panose="020B0502040204020203" pitchFamily="34" charset="0"/>
                <a:cs typeface="Kalinga" panose="020B0502040204020203" pitchFamily="34" charset="0"/>
              </a:rPr>
              <a:t>• and/or up to one year in jail </a:t>
            </a:r>
            <a:endParaRPr lang="en-US" sz="2400" dirty="0">
              <a:latin typeface="Kalinga" panose="020B0502040204020203" pitchFamily="34" charset="0"/>
              <a:cs typeface="Kalinga" panose="020B0502040204020203" pitchFamily="34" charset="0"/>
            </a:endParaRPr>
          </a:p>
        </p:txBody>
      </p:sp>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881" t="26890" r="44274" b="16808"/>
          <a:stretch/>
        </p:blipFill>
        <p:spPr bwMode="auto">
          <a:xfrm>
            <a:off x="6340766" y="2553767"/>
            <a:ext cx="2955634" cy="2968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862" t="62907" r="26605" b="18013"/>
          <a:stretch/>
        </p:blipFill>
        <p:spPr bwMode="auto">
          <a:xfrm>
            <a:off x="1695707" y="757451"/>
            <a:ext cx="6362186" cy="152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111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966" t="18470" r="6052" b="74253"/>
          <a:stretch/>
        </p:blipFill>
        <p:spPr>
          <a:xfrm>
            <a:off x="952500" y="971096"/>
            <a:ext cx="7848601" cy="875392"/>
          </a:xfrm>
          <a:prstGeom prst="rect">
            <a:avLst/>
          </a:prstGeom>
        </p:spPr>
      </p:pic>
      <p:cxnSp>
        <p:nvCxnSpPr>
          <p:cNvPr id="5" name="Straight Connector 4"/>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
        <p:nvSpPr>
          <p:cNvPr id="7" name="TextBox 6"/>
          <p:cNvSpPr txBox="1"/>
          <p:nvPr/>
        </p:nvSpPr>
        <p:spPr>
          <a:xfrm>
            <a:off x="4267200" y="2503865"/>
            <a:ext cx="4419600" cy="3416320"/>
          </a:xfrm>
          <a:prstGeom prst="rect">
            <a:avLst/>
          </a:prstGeom>
          <a:noFill/>
        </p:spPr>
        <p:txBody>
          <a:bodyPr wrap="square" rtlCol="0">
            <a:spAutoFit/>
          </a:bodyPr>
          <a:lstStyle/>
          <a:p>
            <a:pPr marL="457200" indent="-457200">
              <a:buBlip>
                <a:blip r:embed="rId5"/>
              </a:buBlip>
            </a:pPr>
            <a:r>
              <a:rPr lang="en-US" sz="2400" dirty="0">
                <a:latin typeface="Kalinga" panose="020B0502040204020203" pitchFamily="34" charset="0"/>
                <a:cs typeface="Kalinga" panose="020B0502040204020203" pitchFamily="34" charset="0"/>
              </a:rPr>
              <a:t>Alcohol is created naturally when sugars in grains, vegetables and fruits are fermented. </a:t>
            </a:r>
          </a:p>
          <a:p>
            <a:pPr marL="457200" indent="-457200">
              <a:buBlip>
                <a:blip r:embed="rId5"/>
              </a:buBlip>
            </a:pPr>
            <a:endParaRPr lang="en-US" sz="2400" dirty="0">
              <a:latin typeface="Kalinga" panose="020B0502040204020203" pitchFamily="34" charset="0"/>
              <a:cs typeface="Kalinga" panose="020B0502040204020203" pitchFamily="34" charset="0"/>
            </a:endParaRPr>
          </a:p>
          <a:p>
            <a:pPr marL="457200" indent="-457200">
              <a:buBlip>
                <a:blip r:embed="rId5"/>
              </a:buBlip>
            </a:pPr>
            <a:r>
              <a:rPr lang="en-US" sz="2400" dirty="0">
                <a:latin typeface="Kalinga" panose="020B0502040204020203" pitchFamily="34" charset="0"/>
                <a:cs typeface="Kalinga" panose="020B0502040204020203" pitchFamily="34" charset="0"/>
              </a:rPr>
              <a:t>Distilled spirits or liquors go through an additional process of evaporation and condensation.</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3549" t="34266" r="29685" b="41605"/>
          <a:stretch/>
        </p:blipFill>
        <p:spPr>
          <a:xfrm>
            <a:off x="925607" y="2586819"/>
            <a:ext cx="3112993" cy="2141563"/>
          </a:xfrm>
          <a:prstGeom prst="rect">
            <a:avLst/>
          </a:prstGeom>
        </p:spPr>
      </p:pic>
    </p:spTree>
    <p:extLst>
      <p:ext uri="{BB962C8B-B14F-4D97-AF65-F5344CB8AC3E}">
        <p14:creationId xmlns:p14="http://schemas.microsoft.com/office/powerpoint/2010/main" val="254113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1343" b="46455"/>
          <a:stretch/>
        </p:blipFill>
        <p:spPr>
          <a:xfrm>
            <a:off x="2460687" y="609600"/>
            <a:ext cx="5031234" cy="1489345"/>
          </a:xfrm>
          <a:prstGeom prst="rect">
            <a:avLst/>
          </a:prstGeom>
        </p:spPr>
      </p:pic>
      <p:sp>
        <p:nvSpPr>
          <p:cNvPr id="7" name="TextBox 6"/>
          <p:cNvSpPr txBox="1"/>
          <p:nvPr/>
        </p:nvSpPr>
        <p:spPr>
          <a:xfrm>
            <a:off x="627217" y="2667000"/>
            <a:ext cx="4929696" cy="3046988"/>
          </a:xfrm>
          <a:prstGeom prst="rect">
            <a:avLst/>
          </a:prstGeom>
          <a:noFill/>
        </p:spPr>
        <p:txBody>
          <a:bodyPr wrap="square" rtlCol="0">
            <a:spAutoFit/>
          </a:bodyPr>
          <a:lstStyle/>
          <a:p>
            <a:pPr marL="457200" indent="-457200">
              <a:buBlip>
                <a:blip r:embed="rId5"/>
              </a:buBlip>
            </a:pPr>
            <a:r>
              <a:rPr lang="en-US" sz="2400" dirty="0">
                <a:latin typeface="Kalinga" panose="020B0502040204020203" pitchFamily="34" charset="0"/>
                <a:cs typeface="Kalinga" panose="020B0502040204020203" pitchFamily="34" charset="0"/>
              </a:rPr>
              <a:t>Alcohol proof defines how much alcohol content a beverage contains</a:t>
            </a:r>
            <a:r>
              <a:rPr lang="en-US" sz="2400" dirty="0" smtClean="0">
                <a:latin typeface="Kalinga" panose="020B0502040204020203" pitchFamily="34" charset="0"/>
                <a:cs typeface="Kalinga" panose="020B0502040204020203" pitchFamily="34" charset="0"/>
              </a:rPr>
              <a:t>.</a:t>
            </a:r>
          </a:p>
          <a:p>
            <a:pPr marL="457200" indent="-457200">
              <a:buBlip>
                <a:blip r:embed="rId5"/>
              </a:buBlip>
            </a:pPr>
            <a:endParaRPr lang="en-US" sz="2400" dirty="0">
              <a:latin typeface="Kalinga" panose="020B0502040204020203" pitchFamily="34" charset="0"/>
              <a:cs typeface="Kalinga" panose="020B0502040204020203" pitchFamily="34" charset="0"/>
            </a:endParaRPr>
          </a:p>
          <a:p>
            <a:pPr marL="457200" indent="-457200">
              <a:buBlip>
                <a:blip r:embed="rId5"/>
              </a:buBlip>
            </a:pPr>
            <a:r>
              <a:rPr lang="en-US" sz="2400" dirty="0" smtClean="0">
                <a:latin typeface="Kalinga" panose="020B0502040204020203" pitchFamily="34" charset="0"/>
                <a:cs typeface="Kalinga" panose="020B0502040204020203" pitchFamily="34" charset="0"/>
              </a:rPr>
              <a:t>A beverage’s alcohol by volume (</a:t>
            </a:r>
            <a:r>
              <a:rPr lang="en-US" sz="2400" b="1" dirty="0" smtClean="0">
                <a:latin typeface="Kalinga" panose="020B0502040204020203" pitchFamily="34" charset="0"/>
                <a:cs typeface="Kalinga" panose="020B0502040204020203" pitchFamily="34" charset="0"/>
              </a:rPr>
              <a:t>ABV</a:t>
            </a:r>
            <a:r>
              <a:rPr lang="en-US" sz="2400" dirty="0" smtClean="0">
                <a:latin typeface="Kalinga" panose="020B0502040204020203" pitchFamily="34" charset="0"/>
                <a:cs typeface="Kalinga" panose="020B0502040204020203" pitchFamily="34" charset="0"/>
              </a:rPr>
              <a:t>) percentage can often be located on the bottle, can or menu.</a:t>
            </a:r>
            <a:endParaRPr lang="en-US" sz="2400" dirty="0">
              <a:latin typeface="Kalinga" panose="020B0502040204020203" pitchFamily="34" charset="0"/>
              <a:cs typeface="Kalinga" panose="020B0502040204020203" pitchFamily="34"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33002" t="37873" r="41874" b="44217"/>
          <a:stretch/>
        </p:blipFill>
        <p:spPr>
          <a:xfrm>
            <a:off x="5943600" y="3195491"/>
            <a:ext cx="2093651" cy="1990005"/>
          </a:xfrm>
          <a:prstGeom prst="rect">
            <a:avLst/>
          </a:prstGeom>
        </p:spPr>
      </p:pic>
    </p:spTree>
    <p:extLst>
      <p:ext uri="{BB962C8B-B14F-4D97-AF65-F5344CB8AC3E}">
        <p14:creationId xmlns:p14="http://schemas.microsoft.com/office/powerpoint/2010/main" val="1651519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0597" b="52425"/>
          <a:stretch/>
        </p:blipFill>
        <p:spPr>
          <a:xfrm>
            <a:off x="-76200" y="228600"/>
            <a:ext cx="9839305" cy="2227307"/>
          </a:xfrm>
          <a:prstGeom prst="rect">
            <a:avLst/>
          </a:prstGeom>
        </p:spPr>
      </p:pic>
      <p:sp>
        <p:nvSpPr>
          <p:cNvPr id="9" name="object 16"/>
          <p:cNvSpPr txBox="1">
            <a:spLocks noGrp="1"/>
          </p:cNvSpPr>
          <p:nvPr>
            <p:ph type="title"/>
          </p:nvPr>
        </p:nvSpPr>
        <p:spPr>
          <a:xfrm>
            <a:off x="-80749" y="1101804"/>
            <a:ext cx="5562600" cy="1107996"/>
          </a:xfrm>
          <a:prstGeom prst="rect">
            <a:avLst/>
          </a:prstGeom>
        </p:spPr>
        <p:txBody>
          <a:bodyPr vert="horz" wrap="square" lIns="0" tIns="0" rIns="0" bIns="0" rtlCol="0">
            <a:spAutoFit/>
          </a:bodyPr>
          <a:lstStyle/>
          <a:p>
            <a:pPr marL="12700" algn="ctr">
              <a:tabLst>
                <a:tab pos="1795145" algn="l"/>
              </a:tabLst>
            </a:pPr>
            <a:r>
              <a:rPr lang="en-US" sz="3600" dirty="0" smtClean="0">
                <a:solidFill>
                  <a:schemeClr val="bg1"/>
                </a:solidFill>
                <a:latin typeface="+mj-lt"/>
              </a:rPr>
              <a:t/>
            </a:r>
            <a:br>
              <a:rPr lang="en-US" sz="3600" dirty="0" smtClean="0">
                <a:solidFill>
                  <a:schemeClr val="bg1"/>
                </a:solidFill>
                <a:latin typeface="+mj-lt"/>
              </a:rPr>
            </a:br>
            <a:r>
              <a:rPr lang="en-US" sz="1800" dirty="0" smtClean="0">
                <a:solidFill>
                  <a:schemeClr val="bg1"/>
                </a:solidFill>
                <a:latin typeface="Kalinga" panose="020B0502040204020203" pitchFamily="34" charset="0"/>
                <a:cs typeface="Kalinga" panose="020B0502040204020203" pitchFamily="34" charset="0"/>
              </a:rPr>
              <a:t>Which drinks are equivalent to </a:t>
            </a:r>
            <a:br>
              <a:rPr lang="en-US" sz="1800" dirty="0" smtClean="0">
                <a:solidFill>
                  <a:schemeClr val="bg1"/>
                </a:solidFill>
                <a:latin typeface="Kalinga" panose="020B0502040204020203" pitchFamily="34" charset="0"/>
                <a:cs typeface="Kalinga" panose="020B0502040204020203" pitchFamily="34" charset="0"/>
              </a:rPr>
            </a:br>
            <a:r>
              <a:rPr lang="en-US" sz="1800" dirty="0" smtClean="0">
                <a:solidFill>
                  <a:schemeClr val="bg1"/>
                </a:solidFill>
                <a:latin typeface="Kalinga" panose="020B0502040204020203" pitchFamily="34" charset="0"/>
                <a:cs typeface="Kalinga" panose="020B0502040204020203" pitchFamily="34" charset="0"/>
              </a:rPr>
              <a:t>a standard size drink?</a:t>
            </a:r>
            <a:endParaRPr sz="3200" dirty="0">
              <a:solidFill>
                <a:schemeClr val="bg1"/>
              </a:solidFill>
              <a:latin typeface="Kalinga" panose="020B0502040204020203" pitchFamily="34" charset="0"/>
              <a:cs typeface="Kalinga" panose="020B0502040204020203" pitchFamily="34"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186" t="68140" r="6599" b="5349"/>
          <a:stretch/>
        </p:blipFill>
        <p:spPr>
          <a:xfrm>
            <a:off x="4428238" y="3733380"/>
            <a:ext cx="5249162" cy="2286420"/>
          </a:xfrm>
          <a:prstGeom prst="rect">
            <a:avLst/>
          </a:prstGeom>
        </p:spPr>
      </p:pic>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9298" t="29006" r="6788" b="40398"/>
          <a:stretch/>
        </p:blipFill>
        <p:spPr>
          <a:xfrm>
            <a:off x="215231" y="3276600"/>
            <a:ext cx="4412512" cy="2411111"/>
          </a:xfrm>
          <a:prstGeom prst="rect">
            <a:avLst/>
          </a:prstGeom>
        </p:spPr>
      </p:pic>
      <p:sp>
        <p:nvSpPr>
          <p:cNvPr id="12" name="Oval 11"/>
          <p:cNvSpPr/>
          <p:nvPr/>
        </p:nvSpPr>
        <p:spPr>
          <a:xfrm>
            <a:off x="0" y="3124200"/>
            <a:ext cx="1524000" cy="2895600"/>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073036" y="3034355"/>
            <a:ext cx="1524000" cy="2895600"/>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82250" y="3049140"/>
            <a:ext cx="2047150" cy="2895600"/>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spTree>
    <p:extLst>
      <p:ext uri="{BB962C8B-B14F-4D97-AF65-F5344CB8AC3E}">
        <p14:creationId xmlns:p14="http://schemas.microsoft.com/office/powerpoint/2010/main" val="21310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882" t="20771" r="10033" b="44590"/>
          <a:stretch/>
        </p:blipFill>
        <p:spPr>
          <a:xfrm>
            <a:off x="2597624" y="1733265"/>
            <a:ext cx="4558352" cy="2533935"/>
          </a:xfrm>
          <a:prstGeom prst="rect">
            <a:avLst/>
          </a:prstGeom>
        </p:spPr>
      </p:pic>
      <p:sp>
        <p:nvSpPr>
          <p:cNvPr id="6" name="TextBox 5"/>
          <p:cNvSpPr txBox="1"/>
          <p:nvPr/>
        </p:nvSpPr>
        <p:spPr>
          <a:xfrm>
            <a:off x="695177" y="4602540"/>
            <a:ext cx="8363246" cy="1569660"/>
          </a:xfrm>
          <a:prstGeom prst="rect">
            <a:avLst/>
          </a:prstGeom>
          <a:noFill/>
        </p:spPr>
        <p:txBody>
          <a:bodyPr wrap="square" rtlCol="0">
            <a:spAutoFit/>
          </a:bodyPr>
          <a:lstStyle/>
          <a:p>
            <a:pPr algn="ctr"/>
            <a:r>
              <a:rPr lang="en-US" sz="2400" dirty="0">
                <a:latin typeface="Kalinga" panose="020B0502040204020203" pitchFamily="34" charset="0"/>
                <a:cs typeface="Kalinga" panose="020B0502040204020203" pitchFamily="34" charset="0"/>
              </a:rPr>
              <a:t>Standard drinks contain approximately the same amount of alcohol and are helpful in estimating blood alcohol concentration (BAC). </a:t>
            </a:r>
          </a:p>
          <a:p>
            <a:endParaRPr lang="en-US" sz="2400" dirty="0">
              <a:latin typeface="Kalinga" panose="020B0502040204020203" pitchFamily="34" charset="0"/>
              <a:cs typeface="Kalinga" panose="020B0502040204020203" pitchFamily="34" charset="0"/>
            </a:endParaRPr>
          </a:p>
        </p:txBody>
      </p:sp>
      <p:cxnSp>
        <p:nvCxnSpPr>
          <p:cNvPr id="7" name="Straight Connector 6"/>
          <p:cNvCxnSpPr/>
          <p:nvPr/>
        </p:nvCxnSpPr>
        <p:spPr>
          <a:xfrm>
            <a:off x="3628009" y="6749534"/>
            <a:ext cx="2696591" cy="0"/>
          </a:xfrm>
          <a:prstGeom prst="line">
            <a:avLst/>
          </a:prstGeom>
          <a:ln>
            <a:solidFill>
              <a:srgbClr val="B2BB1C"/>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3464" b="49409"/>
          <a:stretch/>
        </p:blipFill>
        <p:spPr>
          <a:xfrm>
            <a:off x="189036" y="6307631"/>
            <a:ext cx="3870324" cy="88380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751" y="609600"/>
            <a:ext cx="8416098" cy="762000"/>
          </a:xfrm>
          <a:prstGeom prst="rect">
            <a:avLst/>
          </a:prstGeom>
        </p:spPr>
      </p:pic>
    </p:spTree>
    <p:extLst>
      <p:ext uri="{BB962C8B-B14F-4D97-AF65-F5344CB8AC3E}">
        <p14:creationId xmlns:p14="http://schemas.microsoft.com/office/powerpoint/2010/main" val="1751235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PS">
      <a:dk1>
        <a:sysClr val="windowText" lastClr="000000"/>
      </a:dk1>
      <a:lt1>
        <a:sysClr val="window" lastClr="FFFFFF"/>
      </a:lt1>
      <a:dk2>
        <a:srgbClr val="1F497D"/>
      </a:dk2>
      <a:lt2>
        <a:srgbClr val="EEECE1"/>
      </a:lt2>
      <a:accent1>
        <a:srgbClr val="B3AF09"/>
      </a:accent1>
      <a:accent2>
        <a:srgbClr val="EE8512"/>
      </a:accent2>
      <a:accent3>
        <a:srgbClr val="0070C0"/>
      </a:accent3>
      <a:accent4>
        <a:srgbClr val="5A285B"/>
      </a:accent4>
      <a:accent5>
        <a:srgbClr val="4BACC6"/>
      </a:accent5>
      <a:accent6>
        <a:srgbClr val="F79646"/>
      </a:accent6>
      <a:hlink>
        <a:srgbClr val="000000"/>
      </a:hlink>
      <a:folHlink>
        <a:srgbClr val="000000"/>
      </a:folHlink>
    </a:clrScheme>
    <a:fontScheme name="EP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3459</TotalTime>
  <Words>4209</Words>
  <Application>Microsoft Office PowerPoint</Application>
  <PresentationFormat>Custom</PresentationFormat>
  <Paragraphs>322</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Which drinks are equivalent to  a standard size drink?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254</dc:title>
  <dc:creator>ABC EPS</dc:creator>
  <cp:keywords>DACPrFKof7g</cp:keywords>
  <cp:lastModifiedBy>Luster, Danielle (ABC)</cp:lastModifiedBy>
  <cp:revision>160</cp:revision>
  <cp:lastPrinted>2017-04-03T16:43:57Z</cp:lastPrinted>
  <dcterms:created xsi:type="dcterms:W3CDTF">2017-03-22T13:03:51Z</dcterms:created>
  <dcterms:modified xsi:type="dcterms:W3CDTF">2017-09-01T15:20:27Z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2017-03-22T00:00:00Z</vt:filetime>
  </property>
  <property fmtid="{D5CDD505-2E9C-101B-9397-08002B2CF9AE}" pid="3" name="Creator">
    <vt:lpwstr>Canva</vt:lpwstr>
  </property>
  <property fmtid="{D5CDD505-2E9C-101B-9397-08002B2CF9AE}" pid="4" name="LastSaved">
    <vt:filetime>2017-03-22T00:00:00Z</vt:filetime>
  </property>
</Properties>
</file>